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6" r:id="rId7"/>
    <p:sldId id="269" r:id="rId8"/>
    <p:sldId id="267" r:id="rId9"/>
    <p:sldId id="270" r:id="rId10"/>
    <p:sldId id="268" r:id="rId11"/>
    <p:sldId id="271" r:id="rId12"/>
    <p:sldId id="272" r:id="rId13"/>
    <p:sldId id="273" r:id="rId14"/>
    <p:sldId id="274" r:id="rId15"/>
    <p:sldId id="275"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4" r:id="rId33"/>
    <p:sldId id="293" r:id="rId34"/>
    <p:sldId id="295" r:id="rId35"/>
    <p:sldId id="296" r:id="rId36"/>
    <p:sldId id="297" r:id="rId37"/>
  </p:sldIdLst>
  <p:sldSz cx="14630400" cy="8229600"/>
  <p:notesSz cx="8229600" cy="14630400"/>
  <p:embeddedFontLst>
    <p:embeddedFont>
      <p:font typeface="Gelasio"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2" d="100"/>
          <a:sy n="92" d="100"/>
        </p:scale>
        <p:origin x="107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213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F7516-9823-6486-5499-2C3F72A138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CB5431-0548-9DF7-B9B0-32CE048298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34CCB-C615-58A5-B870-E374025712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B91170-CBE7-0527-1132-360FC3E13E46}"/>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040409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65439-09EB-2F7C-93FE-D15A445908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E48050-455F-01CC-DC9F-46F467CFEE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4C62C0-A636-0861-28F9-43C66340A5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9247CB-F927-886C-1FE9-DCCA89037DB0}"/>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604345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3C709-FC61-9266-FC6F-BC96A9D568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021AEF-E2EC-03EF-8102-D9B75B881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5FAF82-D98A-5DB4-41DD-5B9ED20ACB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7A7E52-21E9-1710-BE0F-4ADE23BA91A7}"/>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853447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E56D6-5065-FD6D-C4BD-6C8539B77D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4D5328-BD0C-FEDE-3F4B-EE77A06009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52B310-1519-A51F-6E95-30C0247967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9AAC9A-77FA-9CF8-904A-5D7456412E6D}"/>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88396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85F9C-667F-EE65-5E07-A9EF1826C5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985E39-7FC6-EA5D-0C33-B50601E4FC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0E902B-827A-80D3-EF8A-21CEDDE7A3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84B11A-1784-2BCB-B9E8-CC27E4354F56}"/>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624798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32130-4250-1FBE-1C58-1BF12164B2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3782ED-AC29-7307-491F-E715079563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1A155-BB9E-BCEB-578B-8B12CEFC07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980B02-F9A1-707E-2968-7B9A060333E2}"/>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03564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29B06-D8CC-23A7-946F-1AB3532FCF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2F36E-A7AA-9139-D50C-83ABE0C271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51A2F3-45BC-CD96-682F-D865222ECB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1C1683-93A3-6216-070B-0442FBBB0965}"/>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4237131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6F889-9B95-32F0-310B-C2490616DC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B45E2C-E5AE-D87D-D03A-2A92ADA5C6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69EAF2-74AE-E16C-4D8D-C517AC5FAB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E86354-5965-872A-EE0F-0EBD1DA32119}"/>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154757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6188D-D324-9084-E9A9-0F675D82BE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437E6D-827B-A2C7-347D-77140DC359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ADDCF6-D04C-5E3B-1FD9-3CE97E61BD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650FB6-999F-ACBF-7E0D-A8B3F2620719}"/>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97018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1F401-2F22-D489-09F6-AD148FABF2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BF2D6A-3EF0-3C66-8F02-BA6D87FC00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BD08F-4959-F27B-6D2B-ACAD29EC6D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CD3D0D-81C9-6E98-5513-60F3AA056050}"/>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331196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74A20-34D5-2C16-77EB-B1F40CEC1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56558-7F12-A549-32B1-29BE500E1E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90035D-0011-9A8D-3929-9D9FAF4AF8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480EC8-A7F7-C835-B80F-3C273F01AC00}"/>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77158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173688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Times New Roman" panose="02020603050405020304" pitchFamily="18" charset="0"/>
                <a:ea typeface="Gelasio" pitchFamily="34" charset="-122"/>
                <a:cs typeface="Times New Roman" panose="02020603050405020304" pitchFamily="18" charset="0"/>
              </a:rPr>
              <a:t>HỆ THỐNG HỖ TRỢ SINH VIÊN TÌM TRỌ</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1133951" y="3749754"/>
            <a:ext cx="7216259" cy="453509"/>
          </a:xfrm>
          <a:prstGeom prst="rect">
            <a:avLst/>
          </a:prstGeom>
          <a:noFill/>
          <a:ln/>
        </p:spPr>
        <p:txBody>
          <a:bodyPr wrap="none" lIns="0" tIns="0" rIns="0" bIns="0" rtlCol="0" anchor="t"/>
          <a:lstStyle/>
          <a:p>
            <a:pPr marL="0" indent="0" algn="l">
              <a:lnSpc>
                <a:spcPts val="3550"/>
              </a:lnSpc>
              <a:buNone/>
            </a:pPr>
            <a:r>
              <a:rPr lang="en-US" sz="2800" dirty="0" err="1">
                <a:solidFill>
                  <a:srgbClr val="272525"/>
                </a:solidFill>
                <a:latin typeface="Times New Roman" panose="02020603050405020304" pitchFamily="18" charset="0"/>
                <a:ea typeface="Lato" pitchFamily="34" charset="-122"/>
                <a:cs typeface="Times New Roman" panose="02020603050405020304" pitchFamily="18" charset="0"/>
              </a:rPr>
              <a:t>Bài</a:t>
            </a:r>
            <a:r>
              <a:rPr lang="en-US" sz="2800" dirty="0">
                <a:solidFill>
                  <a:srgbClr val="272525"/>
                </a:solidFill>
                <a:latin typeface="Times New Roman" panose="02020603050405020304" pitchFamily="18" charset="0"/>
                <a:ea typeface="Lato" pitchFamily="34" charset="-122"/>
                <a:cs typeface="Times New Roman" panose="02020603050405020304" pitchFamily="18" charset="0"/>
              </a:rPr>
              <a:t> </a:t>
            </a:r>
            <a:r>
              <a:rPr lang="vi-VN" sz="2800" dirty="0">
                <a:solidFill>
                  <a:srgbClr val="272525"/>
                </a:solidFill>
                <a:latin typeface="Times New Roman" panose="02020603050405020304" pitchFamily="18" charset="0"/>
                <a:ea typeface="Lato" pitchFamily="34" charset="-122"/>
                <a:cs typeface="Times New Roman" panose="02020603050405020304" pitchFamily="18" charset="0"/>
              </a:rPr>
              <a:t>tập môn : Công nghệ phần mềm</a:t>
            </a:r>
            <a:endParaRPr lang="en-US" sz="2800" dirty="0">
              <a:latin typeface="Times New Roman" panose="02020603050405020304" pitchFamily="18" charset="0"/>
              <a:cs typeface="Times New Roman" panose="02020603050405020304" pitchFamily="18" charset="0"/>
            </a:endParaRPr>
          </a:p>
        </p:txBody>
      </p:sp>
      <p:sp>
        <p:nvSpPr>
          <p:cNvPr id="5" name="Shape 2"/>
          <p:cNvSpPr/>
          <p:nvPr/>
        </p:nvSpPr>
        <p:spPr>
          <a:xfrm>
            <a:off x="793790" y="3494603"/>
            <a:ext cx="30480" cy="963811"/>
          </a:xfrm>
          <a:prstGeom prst="rect">
            <a:avLst/>
          </a:prstGeom>
          <a:solidFill>
            <a:srgbClr val="E5E5E0"/>
          </a:solidFill>
          <a:ln/>
        </p:spPr>
        <p:txBody>
          <a:bodyPr/>
          <a:lstStyle/>
          <a:p>
            <a:endParaRPr lang="en-US"/>
          </a:p>
        </p:txBody>
      </p:sp>
      <p:sp>
        <p:nvSpPr>
          <p:cNvPr id="6" name="Text 3"/>
          <p:cNvSpPr/>
          <p:nvPr/>
        </p:nvSpPr>
        <p:spPr>
          <a:xfrm>
            <a:off x="793790" y="4713565"/>
            <a:ext cx="7556421" cy="362903"/>
          </a:xfrm>
          <a:prstGeom prst="rect">
            <a:avLst/>
          </a:prstGeom>
          <a:noFill/>
          <a:ln/>
        </p:spPr>
        <p:txBody>
          <a:bodyPr wrap="none" lIns="0" tIns="0" rIns="0" bIns="0" rtlCol="0" anchor="t"/>
          <a:lstStyle/>
          <a:p>
            <a:pPr marL="0" indent="0" algn="l">
              <a:lnSpc>
                <a:spcPts val="2850"/>
              </a:lnSpc>
              <a:buNone/>
            </a:pPr>
            <a:r>
              <a:rPr lang="en-US" sz="2000" b="1" dirty="0">
                <a:solidFill>
                  <a:srgbClr val="272525"/>
                </a:solidFill>
                <a:latin typeface="Times New Roman" panose="02020603050405020304" pitchFamily="18" charset="0"/>
                <a:ea typeface="Lato" pitchFamily="34" charset="-122"/>
                <a:cs typeface="Times New Roman" panose="02020603050405020304" pitchFamily="18" charset="0"/>
              </a:rPr>
              <a:t>Đề tài:</a:t>
            </a: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 Hệ thống hỗ trợ sinh viên Thái Nguyên tìm trọ</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793790" y="5331619"/>
            <a:ext cx="7556421" cy="1161098"/>
          </a:xfrm>
          <a:prstGeom prst="rect">
            <a:avLst/>
          </a:prstGeom>
          <a:noFill/>
          <a:ln/>
        </p:spPr>
        <p:txBody>
          <a:bodyPr wrap="square" lIns="0" tIns="0" rIns="0" bIns="0" numCol="2" rtlCol="0" anchor="t"/>
          <a:lstStyle/>
          <a:p>
            <a:pPr marL="0" indent="0" algn="l">
              <a:lnSpc>
                <a:spcPct val="150000"/>
              </a:lnSpc>
              <a:buNone/>
            </a:pPr>
            <a:r>
              <a:rPr lang="en-US" b="1" dirty="0">
                <a:solidFill>
                  <a:srgbClr val="272525"/>
                </a:solidFill>
                <a:latin typeface="Times New Roman" panose="02020603050405020304" pitchFamily="18" charset="0"/>
                <a:ea typeface="Lato" pitchFamily="34" charset="-122"/>
                <a:cs typeface="Times New Roman" panose="02020603050405020304" pitchFamily="18" charset="0"/>
              </a:rPr>
              <a:t>Khoa:</a:t>
            </a:r>
            <a:r>
              <a:rPr lang="en-US" dirty="0">
                <a:solidFill>
                  <a:srgbClr val="272525"/>
                </a:solidFill>
                <a:latin typeface="Times New Roman" panose="02020603050405020304" pitchFamily="18" charset="0"/>
                <a:ea typeface="Lato" pitchFamily="34" charset="-122"/>
                <a:cs typeface="Times New Roman" panose="02020603050405020304" pitchFamily="18" charset="0"/>
              </a:rPr>
              <a:t> Điện tử - Trường Đại học Kỹ thuật Công </a:t>
            </a:r>
            <a:r>
              <a:rPr lang="en-US" dirty="0" err="1">
                <a:solidFill>
                  <a:srgbClr val="272525"/>
                </a:solidFill>
                <a:latin typeface="Times New Roman" panose="02020603050405020304" pitchFamily="18" charset="0"/>
                <a:ea typeface="Lato" pitchFamily="34" charset="-122"/>
                <a:cs typeface="Times New Roman" panose="02020603050405020304" pitchFamily="18" charset="0"/>
              </a:rPr>
              <a:t>nghiệp</a:t>
            </a:r>
            <a:r>
              <a:rPr lang="en-US" dirty="0">
                <a:solidFill>
                  <a:srgbClr val="272525"/>
                </a:solidFill>
                <a:latin typeface="Times New Roman" panose="02020603050405020304" pitchFamily="18" charset="0"/>
                <a:ea typeface="Lato" pitchFamily="34" charset="-122"/>
                <a:cs typeface="Times New Roman" panose="02020603050405020304" pitchFamily="18" charset="0"/>
              </a:rPr>
              <a:t> </a:t>
            </a:r>
            <a:endParaRPr lang="vi-VN" dirty="0">
              <a:solidFill>
                <a:srgbClr val="272525"/>
              </a:solidFill>
              <a:latin typeface="Times New Roman" panose="02020603050405020304" pitchFamily="18" charset="0"/>
              <a:ea typeface="Lato" pitchFamily="34" charset="-122"/>
              <a:cs typeface="Times New Roman" panose="02020603050405020304" pitchFamily="18" charset="0"/>
            </a:endParaRPr>
          </a:p>
          <a:p>
            <a:pPr marL="0" indent="0" algn="l">
              <a:lnSpc>
                <a:spcPct val="150000"/>
              </a:lnSpc>
              <a:buNone/>
            </a:pPr>
            <a:r>
              <a:rPr lang="en-US" b="1" dirty="0">
                <a:solidFill>
                  <a:srgbClr val="272525"/>
                </a:solidFill>
                <a:latin typeface="Times New Roman" panose="02020603050405020304" pitchFamily="18" charset="0"/>
                <a:ea typeface="Lato" pitchFamily="34" charset="-122"/>
                <a:cs typeface="Times New Roman" panose="02020603050405020304" pitchFamily="18" charset="0"/>
              </a:rPr>
              <a:t>GVHD:</a:t>
            </a:r>
            <a:r>
              <a:rPr lang="en-US" dirty="0">
                <a:solidFill>
                  <a:srgbClr val="272525"/>
                </a:solidFill>
                <a:latin typeface="Times New Roman" panose="02020603050405020304" pitchFamily="18" charset="0"/>
                <a:ea typeface="Lato" pitchFamily="34" charset="-122"/>
                <a:cs typeface="Times New Roman" panose="02020603050405020304" pitchFamily="18" charset="0"/>
              </a:rPr>
              <a:t> Nguyễn Thị Hương </a:t>
            </a:r>
            <a:endParaRPr lang="vi-VN" dirty="0">
              <a:solidFill>
                <a:srgbClr val="272525"/>
              </a:solidFill>
              <a:latin typeface="Times New Roman" panose="02020603050405020304" pitchFamily="18" charset="0"/>
              <a:ea typeface="Lato" pitchFamily="34" charset="-122"/>
              <a:cs typeface="Times New Roman" panose="02020603050405020304" pitchFamily="18" charset="0"/>
            </a:endParaRPr>
          </a:p>
          <a:p>
            <a:pPr marL="0" indent="0" algn="l">
              <a:lnSpc>
                <a:spcPct val="150000"/>
              </a:lnSpc>
              <a:buNone/>
            </a:pPr>
            <a:r>
              <a:rPr lang="en-US" b="1" dirty="0">
                <a:solidFill>
                  <a:srgbClr val="272525"/>
                </a:solidFill>
                <a:latin typeface="Times New Roman" panose="02020603050405020304" pitchFamily="18" charset="0"/>
                <a:ea typeface="Lato" pitchFamily="34" charset="-122"/>
                <a:cs typeface="Times New Roman" panose="02020603050405020304" pitchFamily="18" charset="0"/>
              </a:rPr>
              <a:t>SV thực hiện:</a:t>
            </a:r>
            <a:r>
              <a:rPr lang="en-US" dirty="0">
                <a:solidFill>
                  <a:srgbClr val="272525"/>
                </a:solidFill>
                <a:latin typeface="Times New Roman" panose="02020603050405020304" pitchFamily="18" charset="0"/>
                <a:ea typeface="Lato" pitchFamily="34" charset="-122"/>
                <a:cs typeface="Times New Roman" panose="02020603050405020304" pitchFamily="18" charset="0"/>
              </a:rPr>
              <a:t> Đặng Đình Đạt – Nguyễn Tiến Đức – Lương Quốc </a:t>
            </a:r>
            <a:r>
              <a:rPr lang="en-US" dirty="0" err="1">
                <a:solidFill>
                  <a:srgbClr val="272525"/>
                </a:solidFill>
                <a:latin typeface="Times New Roman" panose="02020603050405020304" pitchFamily="18" charset="0"/>
                <a:ea typeface="Lato" pitchFamily="34" charset="-122"/>
                <a:cs typeface="Times New Roman" panose="02020603050405020304" pitchFamily="18" charset="0"/>
              </a:rPr>
              <a:t>Đệ</a:t>
            </a:r>
            <a:r>
              <a:rPr lang="en-US" dirty="0">
                <a:solidFill>
                  <a:srgbClr val="272525"/>
                </a:solidFill>
                <a:latin typeface="Times New Roman" panose="02020603050405020304" pitchFamily="18" charset="0"/>
                <a:ea typeface="Lato" pitchFamily="34" charset="-122"/>
                <a:cs typeface="Times New Roman" panose="02020603050405020304" pitchFamily="18" charset="0"/>
              </a:rPr>
              <a:t> </a:t>
            </a:r>
            <a:endParaRPr lang="vi-VN" dirty="0">
              <a:solidFill>
                <a:srgbClr val="272525"/>
              </a:solidFill>
              <a:latin typeface="Times New Roman" panose="02020603050405020304" pitchFamily="18" charset="0"/>
              <a:ea typeface="Lato" pitchFamily="34" charset="-122"/>
              <a:cs typeface="Times New Roman" panose="02020603050405020304" pitchFamily="18" charset="0"/>
            </a:endParaRPr>
          </a:p>
          <a:p>
            <a:pPr marL="0" indent="0" algn="l">
              <a:lnSpc>
                <a:spcPct val="150000"/>
              </a:lnSpc>
              <a:buNone/>
            </a:pPr>
            <a:r>
              <a:rPr lang="en-US" b="1" dirty="0" err="1">
                <a:solidFill>
                  <a:srgbClr val="272525"/>
                </a:solidFill>
                <a:latin typeface="Times New Roman" panose="02020603050405020304" pitchFamily="18" charset="0"/>
                <a:ea typeface="Lato" pitchFamily="34" charset="-122"/>
                <a:cs typeface="Times New Roman" panose="02020603050405020304" pitchFamily="18" charset="0"/>
              </a:rPr>
              <a:t>Lớp</a:t>
            </a:r>
            <a:r>
              <a:rPr lang="en-US" b="1" dirty="0">
                <a:solidFill>
                  <a:srgbClr val="272525"/>
                </a:solidFill>
                <a:latin typeface="Times New Roman" panose="02020603050405020304" pitchFamily="18" charset="0"/>
                <a:ea typeface="Lato" pitchFamily="34" charset="-122"/>
                <a:cs typeface="Times New Roman" panose="02020603050405020304" pitchFamily="18" charset="0"/>
              </a:rPr>
              <a:t>:</a:t>
            </a:r>
            <a:r>
              <a:rPr lang="en-US" dirty="0">
                <a:solidFill>
                  <a:srgbClr val="272525"/>
                </a:solidFill>
                <a:latin typeface="Times New Roman" panose="02020603050405020304" pitchFamily="18" charset="0"/>
                <a:ea typeface="Lato" pitchFamily="34" charset="-122"/>
                <a:cs typeface="Times New Roman" panose="02020603050405020304" pitchFamily="18" charset="0"/>
              </a:rPr>
              <a:t> K58KMT </a:t>
            </a:r>
            <a:endParaRPr lang="vi-VN" dirty="0">
              <a:solidFill>
                <a:srgbClr val="272525"/>
              </a:solidFill>
              <a:latin typeface="Times New Roman" panose="02020603050405020304" pitchFamily="18" charset="0"/>
              <a:ea typeface="Lato" pitchFamily="34" charset="-122"/>
              <a:cs typeface="Times New Roman" panose="02020603050405020304" pitchFamily="18" charset="0"/>
            </a:endParaRPr>
          </a:p>
        </p:txBody>
      </p:sp>
      <p:pic>
        <p:nvPicPr>
          <p:cNvPr id="11" name="Image 0">
            <a:extLst>
              <a:ext uri="{FF2B5EF4-FFF2-40B4-BE49-F238E27FC236}">
                <a16:creationId xmlns:a16="http://schemas.microsoft.com/office/drawing/2014/main" id="{CD2809F9-D07B-B64E-0587-68BCE2BE4EB8}"/>
              </a:ext>
            </a:extLst>
          </p:cNvPr>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638F9-504F-0CEE-AC37-DDEF6DAB3C05}"/>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41D76876-FB86-3E79-F17B-CD8E8DE42802}"/>
              </a:ext>
            </a:extLst>
          </p:cNvPr>
          <p:cNvSpPr/>
          <p:nvPr/>
        </p:nvSpPr>
        <p:spPr>
          <a:xfrm>
            <a:off x="986766" y="316425"/>
            <a:ext cx="7017782" cy="729496"/>
          </a:xfrm>
          <a:prstGeom prst="rect">
            <a:avLst/>
          </a:prstGeom>
          <a:noFill/>
          <a:ln/>
        </p:spPr>
        <p:txBody>
          <a:bodyPr wrap="none" lIns="0" tIns="0" rIns="0" bIns="0" rtlCol="0" anchor="t"/>
          <a:lstStyle/>
          <a:p>
            <a:pPr marL="0" indent="0" algn="l">
              <a:lnSpc>
                <a:spcPts val="5700"/>
              </a:lnSpc>
              <a:buNone/>
            </a:pPr>
            <a:r>
              <a:rPr lang="en-US" sz="4550" dirty="0">
                <a:latin typeface="Times New Roman" panose="02020603050405020304" pitchFamily="18" charset="0"/>
                <a:ea typeface="Gelasio" pitchFamily="34" charset="-122"/>
                <a:cs typeface="Times New Roman" panose="02020603050405020304" pitchFamily="18" charset="0"/>
              </a:rPr>
              <a:t>Biểu đồ Use Case tổng quát</a:t>
            </a:r>
            <a:endParaRPr lang="en-US" sz="4550" dirty="0">
              <a:latin typeface="Times New Roman" panose="02020603050405020304" pitchFamily="18" charset="0"/>
              <a:cs typeface="Times New Roman" panose="02020603050405020304" pitchFamily="18" charset="0"/>
            </a:endParaRPr>
          </a:p>
        </p:txBody>
      </p:sp>
      <p:sp>
        <p:nvSpPr>
          <p:cNvPr id="5" name="Text 2">
            <a:extLst>
              <a:ext uri="{FF2B5EF4-FFF2-40B4-BE49-F238E27FC236}">
                <a16:creationId xmlns:a16="http://schemas.microsoft.com/office/drawing/2014/main" id="{2096EFFA-4ACA-559D-4EE0-F3849F43D4EF}"/>
              </a:ext>
            </a:extLst>
          </p:cNvPr>
          <p:cNvSpPr/>
          <p:nvPr/>
        </p:nvSpPr>
        <p:spPr>
          <a:xfrm>
            <a:off x="8875514" y="1061389"/>
            <a:ext cx="4972883"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Biểu đồ Use Case tổng quát xác định ba tác nhân chính của hệ thống, bao gồm:</a:t>
            </a:r>
            <a:endParaRPr lang="en-US" sz="2000" dirty="0">
              <a:latin typeface="Times New Roman" panose="02020603050405020304" pitchFamily="18" charset="0"/>
              <a:cs typeface="Times New Roman" panose="02020603050405020304" pitchFamily="18" charset="0"/>
            </a:endParaRPr>
          </a:p>
        </p:txBody>
      </p:sp>
      <p:sp>
        <p:nvSpPr>
          <p:cNvPr id="6" name="Shape 3">
            <a:extLst>
              <a:ext uri="{FF2B5EF4-FFF2-40B4-BE49-F238E27FC236}">
                <a16:creationId xmlns:a16="http://schemas.microsoft.com/office/drawing/2014/main" id="{8890402C-386B-0B45-1661-AEEAD169FF0D}"/>
              </a:ext>
            </a:extLst>
          </p:cNvPr>
          <p:cNvSpPr/>
          <p:nvPr/>
        </p:nvSpPr>
        <p:spPr>
          <a:xfrm>
            <a:off x="8875514" y="1695239"/>
            <a:ext cx="4972883" cy="1695233"/>
          </a:xfrm>
          <a:prstGeom prst="roundRect">
            <a:avLst>
              <a:gd name="adj" fmla="val 8077"/>
            </a:avLst>
          </a:prstGeom>
          <a:solidFill>
            <a:schemeClr val="accent3">
              <a:lumMod val="20000"/>
              <a:lumOff val="80000"/>
              <a:alpha val="95000"/>
            </a:schemeClr>
          </a:solidFill>
          <a:ln w="22860">
            <a:solidFill>
              <a:srgbClr val="CECEC9"/>
            </a:solidFill>
            <a:prstDash val="solid"/>
          </a:ln>
        </p:spPr>
        <p:txBody>
          <a:bodyPr/>
          <a:lstStyle/>
          <a:p>
            <a:endParaRPr lang="en-US"/>
          </a:p>
        </p:txBody>
      </p:sp>
      <p:sp>
        <p:nvSpPr>
          <p:cNvPr id="7" name="Shape 4">
            <a:extLst>
              <a:ext uri="{FF2B5EF4-FFF2-40B4-BE49-F238E27FC236}">
                <a16:creationId xmlns:a16="http://schemas.microsoft.com/office/drawing/2014/main" id="{C6D803A3-D2D3-7F2A-6007-5567C40B1335}"/>
              </a:ext>
            </a:extLst>
          </p:cNvPr>
          <p:cNvSpPr/>
          <p:nvPr/>
        </p:nvSpPr>
        <p:spPr>
          <a:xfrm>
            <a:off x="8852654" y="1838322"/>
            <a:ext cx="91440" cy="1358503"/>
          </a:xfrm>
          <a:prstGeom prst="roundRect">
            <a:avLst>
              <a:gd name="adj" fmla="val 77708"/>
            </a:avLst>
          </a:prstGeom>
          <a:solidFill>
            <a:srgbClr val="E5E5E0"/>
          </a:solidFill>
          <a:ln/>
        </p:spPr>
        <p:txBody>
          <a:bodyPr/>
          <a:lstStyle/>
          <a:p>
            <a:endParaRPr lang="en-US"/>
          </a:p>
        </p:txBody>
      </p:sp>
      <p:sp>
        <p:nvSpPr>
          <p:cNvPr id="8" name="Text 5">
            <a:extLst>
              <a:ext uri="{FF2B5EF4-FFF2-40B4-BE49-F238E27FC236}">
                <a16:creationId xmlns:a16="http://schemas.microsoft.com/office/drawing/2014/main" id="{563A5959-FBC3-A39E-0F10-A77534438593}"/>
              </a:ext>
            </a:extLst>
          </p:cNvPr>
          <p:cNvSpPr/>
          <p:nvPr/>
        </p:nvSpPr>
        <p:spPr>
          <a:xfrm>
            <a:off x="9136023" y="1984837"/>
            <a:ext cx="2114669" cy="264319"/>
          </a:xfrm>
          <a:prstGeom prst="rect">
            <a:avLst/>
          </a:prstGeom>
          <a:noFill/>
          <a:ln/>
        </p:spPr>
        <p:txBody>
          <a:bodyPr wrap="none" lIns="0" tIns="0" rIns="0" bIns="0" rtlCol="0" anchor="t"/>
          <a:lstStyle/>
          <a:p>
            <a:pPr marL="0" indent="0" algn="l">
              <a:lnSpc>
                <a:spcPts val="2050"/>
              </a:lnSpc>
              <a:buNone/>
            </a:pPr>
            <a:r>
              <a:rPr lang="en-US" sz="2800" dirty="0">
                <a:latin typeface="Times New Roman" panose="02020603050405020304" pitchFamily="18" charset="0"/>
                <a:ea typeface="Gelasio" pitchFamily="34" charset="-122"/>
                <a:cs typeface="Times New Roman" panose="02020603050405020304" pitchFamily="18" charset="0"/>
              </a:rPr>
              <a:t>Sinh viên</a:t>
            </a:r>
            <a:endParaRPr lang="en-US" sz="2800" dirty="0">
              <a:latin typeface="Times New Roman" panose="02020603050405020304" pitchFamily="18" charset="0"/>
              <a:cs typeface="Times New Roman" panose="02020603050405020304" pitchFamily="18" charset="0"/>
            </a:endParaRPr>
          </a:p>
        </p:txBody>
      </p:sp>
      <p:sp>
        <p:nvSpPr>
          <p:cNvPr id="9" name="Text 6">
            <a:extLst>
              <a:ext uri="{FF2B5EF4-FFF2-40B4-BE49-F238E27FC236}">
                <a16:creationId xmlns:a16="http://schemas.microsoft.com/office/drawing/2014/main" id="{DE2DCB6B-7DA3-CFE3-7740-A46150FD9439}"/>
              </a:ext>
            </a:extLst>
          </p:cNvPr>
          <p:cNvSpPr/>
          <p:nvPr/>
        </p:nvSpPr>
        <p:spPr>
          <a:xfrm>
            <a:off x="9136023" y="2418225"/>
            <a:ext cx="4520446"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Các chức năng chính: Đăng ký/Đăng nhập, Tìm trọ, Đặt cọc, Xem Hợp đồng, Gửi phản hồi.</a:t>
            </a:r>
            <a:endParaRPr lang="en-US" sz="2000" dirty="0">
              <a:latin typeface="Times New Roman" panose="02020603050405020304" pitchFamily="18" charset="0"/>
              <a:cs typeface="Times New Roman" panose="02020603050405020304" pitchFamily="18" charset="0"/>
            </a:endParaRPr>
          </a:p>
        </p:txBody>
      </p:sp>
      <p:sp>
        <p:nvSpPr>
          <p:cNvPr id="10" name="Shape 7">
            <a:extLst>
              <a:ext uri="{FF2B5EF4-FFF2-40B4-BE49-F238E27FC236}">
                <a16:creationId xmlns:a16="http://schemas.microsoft.com/office/drawing/2014/main" id="{CCB531AC-3A4E-8D43-3199-5083675246D0}"/>
              </a:ext>
            </a:extLst>
          </p:cNvPr>
          <p:cNvSpPr/>
          <p:nvPr/>
        </p:nvSpPr>
        <p:spPr>
          <a:xfrm>
            <a:off x="8852654" y="3761799"/>
            <a:ext cx="4972883" cy="1695233"/>
          </a:xfrm>
          <a:prstGeom prst="roundRect">
            <a:avLst>
              <a:gd name="adj" fmla="val 8077"/>
            </a:avLst>
          </a:prstGeom>
          <a:solidFill>
            <a:schemeClr val="accent3">
              <a:lumMod val="20000"/>
              <a:lumOff val="80000"/>
              <a:alpha val="95000"/>
            </a:schemeClr>
          </a:solidFill>
          <a:ln w="22860">
            <a:solidFill>
              <a:srgbClr val="CECEC9"/>
            </a:solidFill>
            <a:prstDash val="solid"/>
          </a:ln>
        </p:spPr>
        <p:txBody>
          <a:bodyPr/>
          <a:lstStyle/>
          <a:p>
            <a:endParaRPr lang="en-US"/>
          </a:p>
        </p:txBody>
      </p:sp>
      <p:sp>
        <p:nvSpPr>
          <p:cNvPr id="11" name="Shape 8">
            <a:extLst>
              <a:ext uri="{FF2B5EF4-FFF2-40B4-BE49-F238E27FC236}">
                <a16:creationId xmlns:a16="http://schemas.microsoft.com/office/drawing/2014/main" id="{475DC236-B553-080F-BAD8-E4343D79B8EF}"/>
              </a:ext>
            </a:extLst>
          </p:cNvPr>
          <p:cNvSpPr/>
          <p:nvPr/>
        </p:nvSpPr>
        <p:spPr>
          <a:xfrm>
            <a:off x="8828436" y="3990353"/>
            <a:ext cx="91440" cy="1358503"/>
          </a:xfrm>
          <a:prstGeom prst="roundRect">
            <a:avLst>
              <a:gd name="adj" fmla="val 77708"/>
            </a:avLst>
          </a:prstGeom>
          <a:solidFill>
            <a:srgbClr val="E5E5E0"/>
          </a:solidFill>
          <a:ln/>
        </p:spPr>
        <p:txBody>
          <a:bodyPr/>
          <a:lstStyle/>
          <a:p>
            <a:endParaRPr lang="en-US"/>
          </a:p>
        </p:txBody>
      </p:sp>
      <p:sp>
        <p:nvSpPr>
          <p:cNvPr id="12" name="Text 9">
            <a:extLst>
              <a:ext uri="{FF2B5EF4-FFF2-40B4-BE49-F238E27FC236}">
                <a16:creationId xmlns:a16="http://schemas.microsoft.com/office/drawing/2014/main" id="{6FD0742E-BBF9-0820-A0CC-F367D2AB940E}"/>
              </a:ext>
            </a:extLst>
          </p:cNvPr>
          <p:cNvSpPr/>
          <p:nvPr/>
        </p:nvSpPr>
        <p:spPr>
          <a:xfrm>
            <a:off x="9113163" y="3953728"/>
            <a:ext cx="2114669" cy="264319"/>
          </a:xfrm>
          <a:prstGeom prst="rect">
            <a:avLst/>
          </a:prstGeom>
          <a:noFill/>
          <a:ln/>
        </p:spPr>
        <p:txBody>
          <a:bodyPr wrap="none" lIns="0" tIns="0" rIns="0" bIns="0" rtlCol="0" anchor="t"/>
          <a:lstStyle/>
          <a:p>
            <a:pPr marL="0" indent="0" algn="l">
              <a:lnSpc>
                <a:spcPts val="2050"/>
              </a:lnSpc>
              <a:buNone/>
            </a:pPr>
            <a:r>
              <a:rPr lang="en-US" sz="2800" dirty="0">
                <a:latin typeface="Times New Roman" panose="02020603050405020304" pitchFamily="18" charset="0"/>
                <a:ea typeface="Gelasio" pitchFamily="34" charset="-122"/>
                <a:cs typeface="Times New Roman" panose="02020603050405020304" pitchFamily="18" charset="0"/>
              </a:rPr>
              <a:t>Chủ trọ</a:t>
            </a:r>
            <a:endParaRPr lang="en-US" sz="2800" dirty="0">
              <a:latin typeface="Times New Roman" panose="02020603050405020304" pitchFamily="18" charset="0"/>
              <a:cs typeface="Times New Roman" panose="02020603050405020304" pitchFamily="18" charset="0"/>
            </a:endParaRPr>
          </a:p>
        </p:txBody>
      </p:sp>
      <p:sp>
        <p:nvSpPr>
          <p:cNvPr id="13" name="Text 10">
            <a:extLst>
              <a:ext uri="{FF2B5EF4-FFF2-40B4-BE49-F238E27FC236}">
                <a16:creationId xmlns:a16="http://schemas.microsoft.com/office/drawing/2014/main" id="{98AD4FA0-FB7F-D985-ED29-57C532E46AE8}"/>
              </a:ext>
            </a:extLst>
          </p:cNvPr>
          <p:cNvSpPr/>
          <p:nvPr/>
        </p:nvSpPr>
        <p:spPr>
          <a:xfrm>
            <a:off x="9113163" y="4387116"/>
            <a:ext cx="4520446"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Các chức năng chính: Đăng ký, Đăng tin, Quản lý phòng, Xử lý yêu cầu, Xuất hóa đơn.</a:t>
            </a:r>
            <a:endParaRPr lang="en-US" sz="2000" dirty="0">
              <a:latin typeface="Times New Roman" panose="02020603050405020304" pitchFamily="18" charset="0"/>
              <a:cs typeface="Times New Roman" panose="02020603050405020304" pitchFamily="18" charset="0"/>
            </a:endParaRPr>
          </a:p>
        </p:txBody>
      </p:sp>
      <p:sp>
        <p:nvSpPr>
          <p:cNvPr id="14" name="Shape 11">
            <a:extLst>
              <a:ext uri="{FF2B5EF4-FFF2-40B4-BE49-F238E27FC236}">
                <a16:creationId xmlns:a16="http://schemas.microsoft.com/office/drawing/2014/main" id="{52E0EE30-3AE0-C5DC-0DF9-2227E83FFA50}"/>
              </a:ext>
            </a:extLst>
          </p:cNvPr>
          <p:cNvSpPr/>
          <p:nvPr/>
        </p:nvSpPr>
        <p:spPr>
          <a:xfrm>
            <a:off x="8875514" y="5948737"/>
            <a:ext cx="4972883" cy="1695233"/>
          </a:xfrm>
          <a:prstGeom prst="roundRect">
            <a:avLst>
              <a:gd name="adj" fmla="val 8077"/>
            </a:avLst>
          </a:prstGeom>
          <a:solidFill>
            <a:schemeClr val="accent3">
              <a:lumMod val="20000"/>
              <a:lumOff val="80000"/>
              <a:alpha val="95000"/>
            </a:schemeClr>
          </a:solidFill>
          <a:ln w="22860">
            <a:solidFill>
              <a:srgbClr val="CECEC9"/>
            </a:solidFill>
            <a:prstDash val="solid"/>
          </a:ln>
        </p:spPr>
        <p:txBody>
          <a:bodyPr/>
          <a:lstStyle/>
          <a:p>
            <a:endParaRPr lang="en-US"/>
          </a:p>
        </p:txBody>
      </p:sp>
      <p:sp>
        <p:nvSpPr>
          <p:cNvPr id="15" name="Shape 12">
            <a:extLst>
              <a:ext uri="{FF2B5EF4-FFF2-40B4-BE49-F238E27FC236}">
                <a16:creationId xmlns:a16="http://schemas.microsoft.com/office/drawing/2014/main" id="{36EEDC93-322D-B0FF-C951-6D91FAE4D27F}"/>
              </a:ext>
            </a:extLst>
          </p:cNvPr>
          <p:cNvSpPr/>
          <p:nvPr/>
        </p:nvSpPr>
        <p:spPr>
          <a:xfrm>
            <a:off x="8852654" y="6117101"/>
            <a:ext cx="91440" cy="1358503"/>
          </a:xfrm>
          <a:prstGeom prst="roundRect">
            <a:avLst>
              <a:gd name="adj" fmla="val 77708"/>
            </a:avLst>
          </a:prstGeom>
          <a:solidFill>
            <a:srgbClr val="E5E5E0"/>
          </a:solidFill>
          <a:ln/>
        </p:spPr>
        <p:txBody>
          <a:bodyPr/>
          <a:lstStyle/>
          <a:p>
            <a:endParaRPr lang="en-US"/>
          </a:p>
        </p:txBody>
      </p:sp>
      <p:sp>
        <p:nvSpPr>
          <p:cNvPr id="16" name="Text 13">
            <a:extLst>
              <a:ext uri="{FF2B5EF4-FFF2-40B4-BE49-F238E27FC236}">
                <a16:creationId xmlns:a16="http://schemas.microsoft.com/office/drawing/2014/main" id="{85BD6B46-BB08-CC48-1FC8-6CB07AB7C79B}"/>
              </a:ext>
            </a:extLst>
          </p:cNvPr>
          <p:cNvSpPr/>
          <p:nvPr/>
        </p:nvSpPr>
        <p:spPr>
          <a:xfrm>
            <a:off x="9136023" y="6252329"/>
            <a:ext cx="2114669" cy="264319"/>
          </a:xfrm>
          <a:prstGeom prst="rect">
            <a:avLst/>
          </a:prstGeom>
          <a:noFill/>
          <a:ln/>
        </p:spPr>
        <p:txBody>
          <a:bodyPr wrap="none" lIns="0" tIns="0" rIns="0" bIns="0" rtlCol="0" anchor="t"/>
          <a:lstStyle/>
          <a:p>
            <a:pPr marL="0" indent="0" algn="l">
              <a:lnSpc>
                <a:spcPts val="2050"/>
              </a:lnSpc>
              <a:buNone/>
            </a:pPr>
            <a:r>
              <a:rPr lang="en-US" sz="2800" dirty="0">
                <a:latin typeface="Times New Roman" panose="02020603050405020304" pitchFamily="18" charset="0"/>
                <a:ea typeface="Gelasio" pitchFamily="34" charset="-122"/>
                <a:cs typeface="Times New Roman" panose="02020603050405020304" pitchFamily="18" charset="0"/>
              </a:rPr>
              <a:t>Admin</a:t>
            </a:r>
            <a:endParaRPr lang="en-US" sz="2800" dirty="0">
              <a:latin typeface="Times New Roman" panose="02020603050405020304" pitchFamily="18" charset="0"/>
              <a:cs typeface="Times New Roman" panose="02020603050405020304" pitchFamily="18" charset="0"/>
            </a:endParaRPr>
          </a:p>
        </p:txBody>
      </p:sp>
      <p:sp>
        <p:nvSpPr>
          <p:cNvPr id="17" name="Text 14">
            <a:extLst>
              <a:ext uri="{FF2B5EF4-FFF2-40B4-BE49-F238E27FC236}">
                <a16:creationId xmlns:a16="http://schemas.microsoft.com/office/drawing/2014/main" id="{84FD52EE-B2FB-3DD9-15B6-0AE9A88A499F}"/>
              </a:ext>
            </a:extLst>
          </p:cNvPr>
          <p:cNvSpPr/>
          <p:nvPr/>
        </p:nvSpPr>
        <p:spPr>
          <a:xfrm>
            <a:off x="9136023" y="6685717"/>
            <a:ext cx="4520446"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Các chức năng chính: Duyệt/Từ chối tin, Quản lý tài khoản, Xem báo cáo thống kê.</a:t>
            </a:r>
            <a:endParaRPr lang="en-US" sz="2000"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C58895BA-3CEA-7DF6-65F2-3FF68BCDBC90}"/>
              </a:ext>
            </a:extLst>
          </p:cNvPr>
          <p:cNvPicPr>
            <a:picLocks noChangeAspect="1"/>
          </p:cNvPicPr>
          <p:nvPr/>
        </p:nvPicPr>
        <p:blipFill>
          <a:blip r:embed="rId3"/>
          <a:stretch>
            <a:fillRect/>
          </a:stretch>
        </p:blipFill>
        <p:spPr>
          <a:xfrm>
            <a:off x="869572" y="1244702"/>
            <a:ext cx="7199177" cy="6399268"/>
          </a:xfrm>
          <a:prstGeom prst="rect">
            <a:avLst/>
          </a:prstGeom>
        </p:spPr>
      </p:pic>
      <p:sp>
        <p:nvSpPr>
          <p:cNvPr id="2" name="Rectangle 1">
            <a:extLst>
              <a:ext uri="{FF2B5EF4-FFF2-40B4-BE49-F238E27FC236}">
                <a16:creationId xmlns:a16="http://schemas.microsoft.com/office/drawing/2014/main" id="{459F8F7B-1BCA-0D6B-6187-F94B02EE19AA}"/>
              </a:ext>
            </a:extLst>
          </p:cNvPr>
          <p:cNvSpPr/>
          <p:nvPr/>
        </p:nvSpPr>
        <p:spPr>
          <a:xfrm>
            <a:off x="12756994" y="7643970"/>
            <a:ext cx="1873405" cy="5298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086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57488" y="260206"/>
            <a:ext cx="7398067" cy="531614"/>
          </a:xfrm>
          <a:prstGeom prst="rect">
            <a:avLst/>
          </a:prstGeom>
          <a:noFill/>
          <a:ln/>
        </p:spPr>
        <p:txBody>
          <a:bodyPr wrap="none" lIns="0" tIns="0" rIns="0" bIns="0" rtlCol="0" anchor="t"/>
          <a:lstStyle/>
          <a:p>
            <a:pPr marL="0" indent="0" algn="l">
              <a:lnSpc>
                <a:spcPts val="4150"/>
              </a:lnSpc>
              <a:buNone/>
            </a:pPr>
            <a:r>
              <a:rPr lang="en-US" sz="3300" dirty="0">
                <a:latin typeface="Times New Roman" panose="02020603050405020304" pitchFamily="18" charset="0"/>
                <a:ea typeface="Tomorrow Semi Bold" pitchFamily="34" charset="-122"/>
                <a:cs typeface="Times New Roman" panose="02020603050405020304" pitchFamily="18" charset="0"/>
              </a:rPr>
              <a:t>BIỂU ĐỒ HOẠT ĐỘNG CỦA </a:t>
            </a:r>
            <a:endParaRPr lang="vi-VN" sz="3300" dirty="0">
              <a:latin typeface="Times New Roman" panose="02020603050405020304" pitchFamily="18" charset="0"/>
              <a:ea typeface="Tomorrow Semi Bold" pitchFamily="34" charset="-122"/>
              <a:cs typeface="Times New Roman" panose="02020603050405020304" pitchFamily="18" charset="0"/>
            </a:endParaRPr>
          </a:p>
          <a:p>
            <a:pPr marL="0" indent="0" algn="l">
              <a:lnSpc>
                <a:spcPts val="4150"/>
              </a:lnSpc>
              <a:buNone/>
            </a:pPr>
            <a:r>
              <a:rPr lang="en-US" sz="3300" dirty="0">
                <a:latin typeface="Times New Roman" panose="02020603050405020304" pitchFamily="18" charset="0"/>
                <a:ea typeface="Tomorrow Semi Bold" pitchFamily="34" charset="-122"/>
                <a:cs typeface="Times New Roman" panose="02020603050405020304" pitchFamily="18" charset="0"/>
              </a:rPr>
              <a:t>CHỦ TRỌ</a:t>
            </a:r>
            <a:endParaRPr lang="en-US" sz="3300" dirty="0">
              <a:latin typeface="Times New Roman" panose="02020603050405020304" pitchFamily="18" charset="0"/>
              <a:cs typeface="Times New Roman" panose="02020603050405020304" pitchFamily="18" charset="0"/>
            </a:endParaRPr>
          </a:p>
        </p:txBody>
      </p:sp>
      <p:sp>
        <p:nvSpPr>
          <p:cNvPr id="4" name="Text 1"/>
          <p:cNvSpPr/>
          <p:nvPr/>
        </p:nvSpPr>
        <p:spPr>
          <a:xfrm>
            <a:off x="793790" y="1798439"/>
            <a:ext cx="2183725" cy="265747"/>
          </a:xfrm>
          <a:prstGeom prst="rect">
            <a:avLst/>
          </a:prstGeom>
          <a:noFill/>
          <a:ln/>
        </p:spPr>
        <p:txBody>
          <a:bodyPr wrap="none" lIns="0" tIns="0" rIns="0" bIns="0" rtlCol="0" anchor="t"/>
          <a:lstStyle/>
          <a:p>
            <a:pPr marL="0" indent="0" algn="l">
              <a:lnSpc>
                <a:spcPts val="2050"/>
              </a:lnSpc>
              <a:buNone/>
            </a:pPr>
            <a:r>
              <a:rPr lang="en-US" sz="2800" dirty="0">
                <a:latin typeface="Times New Roman" panose="02020603050405020304" pitchFamily="18" charset="0"/>
                <a:ea typeface="Tomorrow Semi Bold" pitchFamily="34" charset="-122"/>
                <a:cs typeface="Times New Roman" panose="02020603050405020304" pitchFamily="18" charset="0"/>
              </a:rPr>
              <a:t>QUY TRÌNH CHỦ TRỌ</a:t>
            </a:r>
            <a:endParaRPr lang="en-US" sz="2800"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324" y="2661450"/>
            <a:ext cx="255151" cy="255151"/>
          </a:xfrm>
          <a:prstGeom prst="rect">
            <a:avLst/>
          </a:prstGeom>
        </p:spPr>
      </p:pic>
      <p:sp>
        <p:nvSpPr>
          <p:cNvPr id="6" name="Text 2"/>
          <p:cNvSpPr/>
          <p:nvPr/>
        </p:nvSpPr>
        <p:spPr>
          <a:xfrm>
            <a:off x="1490314" y="2656211"/>
            <a:ext cx="2154436" cy="265747"/>
          </a:xfrm>
          <a:prstGeom prst="rect">
            <a:avLst/>
          </a:prstGeom>
          <a:noFill/>
          <a:ln/>
        </p:spPr>
        <p:txBody>
          <a:bodyPr wrap="none" lIns="0" tIns="0" rIns="0" bIns="0" rtlCol="0" anchor="t"/>
          <a:lstStyle/>
          <a:p>
            <a:pPr marL="0" indent="0" algn="l">
              <a:lnSpc>
                <a:spcPts val="2050"/>
              </a:lnSpc>
              <a:buNone/>
            </a:pPr>
            <a:r>
              <a:rPr lang="en-US" sz="2400" dirty="0">
                <a:latin typeface="Times New Roman" panose="02020603050405020304" pitchFamily="18" charset="0"/>
                <a:ea typeface="Tomorrow Semi Bold" pitchFamily="34" charset="-122"/>
                <a:cs typeface="Times New Roman" panose="02020603050405020304" pitchFamily="18" charset="0"/>
              </a:rPr>
              <a:t>Đăng nhập/Đăng ký</a:t>
            </a:r>
            <a:endParaRPr lang="en-US" sz="2400" dirty="0">
              <a:latin typeface="Times New Roman" panose="02020603050405020304" pitchFamily="18" charset="0"/>
              <a:cs typeface="Times New Roman" panose="02020603050405020304" pitchFamily="18" charset="0"/>
            </a:endParaRPr>
          </a:p>
        </p:txBody>
      </p:sp>
      <p:sp>
        <p:nvSpPr>
          <p:cNvPr id="7" name="Text 3"/>
          <p:cNvSpPr/>
          <p:nvPr/>
        </p:nvSpPr>
        <p:spPr>
          <a:xfrm>
            <a:off x="1490314" y="3091980"/>
            <a:ext cx="3017996" cy="544354"/>
          </a:xfrm>
          <a:prstGeom prst="rect">
            <a:avLst/>
          </a:prstGeom>
          <a:noFill/>
          <a:ln/>
        </p:spPr>
        <p:txBody>
          <a:bodyPr wrap="square" lIns="0" tIns="0" rIns="0" bIns="0" rtlCol="0" anchor="t"/>
          <a:lstStyle/>
          <a:p>
            <a:pPr marL="0" indent="0" algn="l">
              <a:lnSpc>
                <a:spcPts val="2100"/>
              </a:lnSpc>
              <a:buNone/>
            </a:pPr>
            <a:r>
              <a:rPr lang="en-US" dirty="0">
                <a:latin typeface="Times New Roman" panose="02020603050405020304" pitchFamily="18" charset="0"/>
                <a:ea typeface="Tomorrow" pitchFamily="34" charset="-122"/>
                <a:cs typeface="Times New Roman" panose="02020603050405020304" pitchFamily="18" charset="0"/>
              </a:rPr>
              <a:t>Tạo hoặc xác thực tài khoản trên hệ thống.</a:t>
            </a:r>
            <a:endParaRPr lang="en-US"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324" y="3981734"/>
            <a:ext cx="255151" cy="255151"/>
          </a:xfrm>
          <a:prstGeom prst="rect">
            <a:avLst/>
          </a:prstGeom>
        </p:spPr>
      </p:pic>
      <p:sp>
        <p:nvSpPr>
          <p:cNvPr id="9" name="Text 4"/>
          <p:cNvSpPr/>
          <p:nvPr/>
        </p:nvSpPr>
        <p:spPr>
          <a:xfrm>
            <a:off x="1490314" y="3976495"/>
            <a:ext cx="2126456" cy="265747"/>
          </a:xfrm>
          <a:prstGeom prst="rect">
            <a:avLst/>
          </a:prstGeom>
          <a:noFill/>
          <a:ln/>
        </p:spPr>
        <p:txBody>
          <a:bodyPr wrap="none" lIns="0" tIns="0" rIns="0" bIns="0" rtlCol="0" anchor="t"/>
          <a:lstStyle/>
          <a:p>
            <a:pPr marL="0" indent="0" algn="l">
              <a:lnSpc>
                <a:spcPts val="2050"/>
              </a:lnSpc>
              <a:buNone/>
            </a:pPr>
            <a:r>
              <a:rPr lang="en-US" sz="2400" dirty="0">
                <a:latin typeface="Times New Roman" panose="02020603050405020304" pitchFamily="18" charset="0"/>
                <a:ea typeface="Tomorrow Semi Bold" pitchFamily="34" charset="-122"/>
                <a:cs typeface="Times New Roman" panose="02020603050405020304" pitchFamily="18" charset="0"/>
              </a:rPr>
              <a:t>Đăng tin phòng trọ</a:t>
            </a:r>
            <a:endParaRPr lang="en-US" sz="2400" dirty="0">
              <a:latin typeface="Times New Roman" panose="02020603050405020304" pitchFamily="18" charset="0"/>
              <a:cs typeface="Times New Roman" panose="02020603050405020304" pitchFamily="18" charset="0"/>
            </a:endParaRPr>
          </a:p>
        </p:txBody>
      </p:sp>
      <p:sp>
        <p:nvSpPr>
          <p:cNvPr id="10" name="Text 5"/>
          <p:cNvSpPr/>
          <p:nvPr/>
        </p:nvSpPr>
        <p:spPr>
          <a:xfrm>
            <a:off x="1490314" y="4412264"/>
            <a:ext cx="3017996" cy="544354"/>
          </a:xfrm>
          <a:prstGeom prst="rect">
            <a:avLst/>
          </a:prstGeom>
          <a:noFill/>
          <a:ln/>
        </p:spPr>
        <p:txBody>
          <a:bodyPr wrap="square" lIns="0" tIns="0" rIns="0" bIns="0" rtlCol="0" anchor="t"/>
          <a:lstStyle/>
          <a:p>
            <a:pPr marL="0" indent="0" algn="l">
              <a:lnSpc>
                <a:spcPts val="2100"/>
              </a:lnSpc>
              <a:buNone/>
            </a:pPr>
            <a:r>
              <a:rPr lang="en-US" dirty="0">
                <a:latin typeface="Times New Roman" panose="02020603050405020304" pitchFamily="18" charset="0"/>
                <a:ea typeface="Tomorrow" pitchFamily="34" charset="-122"/>
                <a:cs typeface="Times New Roman" panose="02020603050405020304" pitchFamily="18" charset="0"/>
              </a:rPr>
              <a:t>Cung cấp thông tin chi tiết về phòng (giá, tiện ích, vị trí).</a:t>
            </a:r>
            <a:endParaRPr lang="en-US"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324" y="5302018"/>
            <a:ext cx="255151" cy="255151"/>
          </a:xfrm>
          <a:prstGeom prst="rect">
            <a:avLst/>
          </a:prstGeom>
        </p:spPr>
      </p:pic>
      <p:sp>
        <p:nvSpPr>
          <p:cNvPr id="12" name="Text 6"/>
          <p:cNvSpPr/>
          <p:nvPr/>
        </p:nvSpPr>
        <p:spPr>
          <a:xfrm>
            <a:off x="1490314" y="5296779"/>
            <a:ext cx="2126456" cy="265747"/>
          </a:xfrm>
          <a:prstGeom prst="rect">
            <a:avLst/>
          </a:prstGeom>
          <a:noFill/>
          <a:ln/>
        </p:spPr>
        <p:txBody>
          <a:bodyPr wrap="none" lIns="0" tIns="0" rIns="0" bIns="0" rtlCol="0" anchor="t"/>
          <a:lstStyle/>
          <a:p>
            <a:pPr marL="0" indent="0" algn="l">
              <a:lnSpc>
                <a:spcPts val="2050"/>
              </a:lnSpc>
              <a:buNone/>
            </a:pPr>
            <a:r>
              <a:rPr lang="en-US" sz="2400" dirty="0">
                <a:latin typeface="Times New Roman" panose="02020603050405020304" pitchFamily="18" charset="0"/>
                <a:ea typeface="Tomorrow Semi Bold" pitchFamily="34" charset="-122"/>
                <a:cs typeface="Times New Roman" panose="02020603050405020304" pitchFamily="18" charset="0"/>
              </a:rPr>
              <a:t>Quản lý tin đăng</a:t>
            </a:r>
            <a:endParaRPr lang="en-US" sz="2400" dirty="0">
              <a:latin typeface="Times New Roman" panose="02020603050405020304" pitchFamily="18" charset="0"/>
              <a:cs typeface="Times New Roman" panose="02020603050405020304" pitchFamily="18" charset="0"/>
            </a:endParaRPr>
          </a:p>
        </p:txBody>
      </p:sp>
      <p:sp>
        <p:nvSpPr>
          <p:cNvPr id="13" name="Text 7"/>
          <p:cNvSpPr/>
          <p:nvPr/>
        </p:nvSpPr>
        <p:spPr>
          <a:xfrm>
            <a:off x="1490314" y="5732548"/>
            <a:ext cx="3017996" cy="544354"/>
          </a:xfrm>
          <a:prstGeom prst="rect">
            <a:avLst/>
          </a:prstGeom>
          <a:noFill/>
          <a:ln/>
        </p:spPr>
        <p:txBody>
          <a:bodyPr wrap="square" lIns="0" tIns="0" rIns="0" bIns="0" rtlCol="0" anchor="t"/>
          <a:lstStyle/>
          <a:p>
            <a:pPr marL="0" indent="0" algn="l">
              <a:lnSpc>
                <a:spcPts val="2100"/>
              </a:lnSpc>
              <a:buNone/>
            </a:pPr>
            <a:r>
              <a:rPr lang="en-US" dirty="0">
                <a:latin typeface="Times New Roman" panose="02020603050405020304" pitchFamily="18" charset="0"/>
                <a:ea typeface="Tomorrow" pitchFamily="34" charset="-122"/>
                <a:cs typeface="Times New Roman" panose="02020603050405020304" pitchFamily="18" charset="0"/>
              </a:rPr>
              <a:t>Chỉnh sửa, ẩn/hiện, hoặc xóa các tin đã đăng.</a:t>
            </a:r>
            <a:endParaRPr lang="en-US" dirty="0">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324" y="6622302"/>
            <a:ext cx="255151" cy="255151"/>
          </a:xfrm>
          <a:prstGeom prst="rect">
            <a:avLst/>
          </a:prstGeom>
        </p:spPr>
      </p:pic>
      <p:sp>
        <p:nvSpPr>
          <p:cNvPr id="15" name="Text 8"/>
          <p:cNvSpPr/>
          <p:nvPr/>
        </p:nvSpPr>
        <p:spPr>
          <a:xfrm>
            <a:off x="1490314" y="6617063"/>
            <a:ext cx="2126456" cy="265747"/>
          </a:xfrm>
          <a:prstGeom prst="rect">
            <a:avLst/>
          </a:prstGeom>
          <a:noFill/>
          <a:ln/>
        </p:spPr>
        <p:txBody>
          <a:bodyPr wrap="none" lIns="0" tIns="0" rIns="0" bIns="0" rtlCol="0" anchor="t"/>
          <a:lstStyle/>
          <a:p>
            <a:pPr marL="0" indent="0" algn="l">
              <a:lnSpc>
                <a:spcPts val="2050"/>
              </a:lnSpc>
              <a:buNone/>
            </a:pPr>
            <a:r>
              <a:rPr lang="en-US" sz="2400" dirty="0">
                <a:latin typeface="Times New Roman" panose="02020603050405020304" pitchFamily="18" charset="0"/>
                <a:ea typeface="Tomorrow Semi Bold" pitchFamily="34" charset="-122"/>
                <a:cs typeface="Times New Roman" panose="02020603050405020304" pitchFamily="18" charset="0"/>
              </a:rPr>
              <a:t>Phản hồi yêu cầu</a:t>
            </a:r>
            <a:endParaRPr lang="en-US" sz="2400" dirty="0">
              <a:latin typeface="Times New Roman" panose="02020603050405020304" pitchFamily="18" charset="0"/>
              <a:cs typeface="Times New Roman" panose="02020603050405020304" pitchFamily="18" charset="0"/>
            </a:endParaRPr>
          </a:p>
        </p:txBody>
      </p:sp>
      <p:sp>
        <p:nvSpPr>
          <p:cNvPr id="16" name="Text 9"/>
          <p:cNvSpPr/>
          <p:nvPr/>
        </p:nvSpPr>
        <p:spPr>
          <a:xfrm>
            <a:off x="1490314" y="7052832"/>
            <a:ext cx="3017996" cy="544354"/>
          </a:xfrm>
          <a:prstGeom prst="rect">
            <a:avLst/>
          </a:prstGeom>
          <a:noFill/>
          <a:ln/>
        </p:spPr>
        <p:txBody>
          <a:bodyPr wrap="square" lIns="0" tIns="0" rIns="0" bIns="0" rtlCol="0" anchor="t"/>
          <a:lstStyle/>
          <a:p>
            <a:pPr marL="0" indent="0" algn="l">
              <a:lnSpc>
                <a:spcPts val="2100"/>
              </a:lnSpc>
              <a:buNone/>
            </a:pPr>
            <a:r>
              <a:rPr lang="en-US" dirty="0">
                <a:latin typeface="Times New Roman" panose="02020603050405020304" pitchFamily="18" charset="0"/>
                <a:ea typeface="Tomorrow" pitchFamily="34" charset="-122"/>
                <a:cs typeface="Times New Roman" panose="02020603050405020304" pitchFamily="18" charset="0"/>
              </a:rPr>
              <a:t>Tương tác với sinh viên quan tâm qua hệ thống chat.</a:t>
            </a:r>
            <a:endParaRPr lang="en-US" dirty="0">
              <a:latin typeface="Times New Roman" panose="02020603050405020304" pitchFamily="18" charset="0"/>
              <a:cs typeface="Times New Roman" panose="02020603050405020304" pitchFamily="18" charset="0"/>
            </a:endParaRPr>
          </a:p>
        </p:txBody>
      </p:sp>
      <p:pic>
        <p:nvPicPr>
          <p:cNvPr id="1026" name="Picture 4">
            <a:extLst>
              <a:ext uri="{FF2B5EF4-FFF2-40B4-BE49-F238E27FC236}">
                <a16:creationId xmlns:a16="http://schemas.microsoft.com/office/drawing/2014/main" id="{990473D1-49A3-D644-367A-DD68B7DE29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1419" y="0"/>
            <a:ext cx="6938981" cy="8127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698024" y="682240"/>
            <a:ext cx="6088737" cy="496133"/>
          </a:xfrm>
          <a:prstGeom prst="rect">
            <a:avLst/>
          </a:prstGeom>
          <a:noFill/>
          <a:ln/>
        </p:spPr>
        <p:txBody>
          <a:bodyPr wrap="none" lIns="0" tIns="0" rIns="0" bIns="0" rtlCol="0" anchor="t"/>
          <a:lstStyle/>
          <a:p>
            <a:pPr marL="0" indent="0" algn="l">
              <a:lnSpc>
                <a:spcPct val="150000"/>
              </a:lnSpc>
              <a:buNone/>
            </a:pPr>
            <a:r>
              <a:rPr lang="en-US" sz="3100" dirty="0">
                <a:latin typeface="Times New Roman" panose="02020603050405020304" pitchFamily="18" charset="0"/>
                <a:ea typeface="Tomorrow Semi Bold" pitchFamily="34" charset="-122"/>
                <a:cs typeface="Times New Roman" panose="02020603050405020304" pitchFamily="18" charset="0"/>
              </a:rPr>
              <a:t>SƠ ĐỒ HOẠT ĐỘNG CỦA ADMIN</a:t>
            </a:r>
            <a:endParaRPr lang="en-US" sz="3100" dirty="0">
              <a:latin typeface="Times New Roman" panose="02020603050405020304" pitchFamily="18" charset="0"/>
              <a:cs typeface="Times New Roman" panose="02020603050405020304" pitchFamily="18" charset="0"/>
            </a:endParaRPr>
          </a:p>
        </p:txBody>
      </p:sp>
      <p:sp>
        <p:nvSpPr>
          <p:cNvPr id="6" name="Shape 3"/>
          <p:cNvSpPr/>
          <p:nvPr/>
        </p:nvSpPr>
        <p:spPr>
          <a:xfrm>
            <a:off x="7147072" y="2237959"/>
            <a:ext cx="476250" cy="476250"/>
          </a:xfrm>
          <a:prstGeom prst="roundRect">
            <a:avLst>
              <a:gd name="adj" fmla="val 192000"/>
            </a:avLst>
          </a:prstGeom>
          <a:solidFill>
            <a:srgbClr val="1D1D1B"/>
          </a:solidFill>
          <a:ln/>
        </p:spPr>
        <p:txBody>
          <a:bodyPr/>
          <a:lstStyle/>
          <a:p>
            <a:endParaRPr lang="en-US"/>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89947" y="2380834"/>
            <a:ext cx="190500" cy="190500"/>
          </a:xfrm>
          <a:prstGeom prst="rect">
            <a:avLst/>
          </a:prstGeom>
        </p:spPr>
      </p:pic>
      <p:sp>
        <p:nvSpPr>
          <p:cNvPr id="8" name="Text 4"/>
          <p:cNvSpPr/>
          <p:nvPr/>
        </p:nvSpPr>
        <p:spPr>
          <a:xfrm>
            <a:off x="7930964" y="2051090"/>
            <a:ext cx="2163604" cy="248007"/>
          </a:xfrm>
          <a:prstGeom prst="rect">
            <a:avLst/>
          </a:prstGeom>
          <a:noFill/>
          <a:ln/>
        </p:spPr>
        <p:txBody>
          <a:bodyPr wrap="none" lIns="0" tIns="0" rIns="0" bIns="0" rtlCol="0" anchor="t"/>
          <a:lstStyle/>
          <a:p>
            <a:pPr marL="0" indent="0" algn="l">
              <a:lnSpc>
                <a:spcPct val="150000"/>
              </a:lnSpc>
              <a:buNone/>
            </a:pPr>
            <a:r>
              <a:rPr lang="vi-VN" sz="2800" dirty="0">
                <a:latin typeface="Times New Roman" panose="02020603050405020304" pitchFamily="18" charset="0"/>
                <a:ea typeface="Tomorrow Semi Bold" pitchFamily="34" charset="-122"/>
                <a:cs typeface="Times New Roman" panose="02020603050405020304" pitchFamily="18" charset="0"/>
              </a:rPr>
              <a:t>Quản lý</a:t>
            </a:r>
            <a:r>
              <a:rPr lang="en-US" sz="2800" dirty="0" err="1">
                <a:latin typeface="Times New Roman" panose="02020603050405020304" pitchFamily="18" charset="0"/>
                <a:ea typeface="Tomorrow Semi Bold" pitchFamily="34" charset="-122"/>
                <a:cs typeface="Times New Roman" panose="02020603050405020304" pitchFamily="18" charset="0"/>
              </a:rPr>
              <a:t>Người</a:t>
            </a:r>
            <a:r>
              <a:rPr lang="en-US" sz="2800" dirty="0">
                <a:latin typeface="Times New Roman" panose="02020603050405020304" pitchFamily="18" charset="0"/>
                <a:ea typeface="Tomorrow Semi Bold" pitchFamily="34" charset="-122"/>
                <a:cs typeface="Times New Roman" panose="02020603050405020304" pitchFamily="18" charset="0"/>
              </a:rPr>
              <a:t> dùng</a:t>
            </a:r>
            <a:endParaRPr lang="en-US" sz="2800" dirty="0">
              <a:latin typeface="Times New Roman" panose="02020603050405020304" pitchFamily="18" charset="0"/>
              <a:cs typeface="Times New Roman" panose="02020603050405020304" pitchFamily="18" charset="0"/>
            </a:endParaRPr>
          </a:p>
        </p:txBody>
      </p:sp>
      <p:sp>
        <p:nvSpPr>
          <p:cNvPr id="9" name="Text 5"/>
          <p:cNvSpPr/>
          <p:nvPr/>
        </p:nvSpPr>
        <p:spPr>
          <a:xfrm>
            <a:off x="7930964" y="2585475"/>
            <a:ext cx="7193280" cy="254079"/>
          </a:xfrm>
          <a:prstGeom prst="rect">
            <a:avLst/>
          </a:prstGeom>
          <a:noFill/>
          <a:ln/>
        </p:spPr>
        <p:txBody>
          <a:bodyPr wrap="none" lIns="0" tIns="0" rIns="0" bIns="0" rtlCol="0" anchor="t"/>
          <a:lstStyle/>
          <a:p>
            <a:pPr marL="0" indent="0" algn="l">
              <a:lnSpc>
                <a:spcPct val="150000"/>
              </a:lnSpc>
              <a:buNone/>
            </a:pPr>
            <a:r>
              <a:rPr lang="vi-VN" sz="2400" dirty="0">
                <a:latin typeface="Times New Roman" panose="02020603050405020304" pitchFamily="18" charset="0"/>
                <a:ea typeface="Tomorrow" pitchFamily="34" charset="-122"/>
                <a:cs typeface="Times New Roman" panose="02020603050405020304" pitchFamily="18" charset="0"/>
              </a:rPr>
              <a:t>Quản lý</a:t>
            </a:r>
            <a:r>
              <a:rPr lang="en-US" sz="2400" dirty="0">
                <a:latin typeface="Times New Roman" panose="02020603050405020304" pitchFamily="18" charset="0"/>
                <a:ea typeface="Tomorrow" pitchFamily="34" charset="-122"/>
                <a:cs typeface="Times New Roman" panose="02020603050405020304" pitchFamily="18" charset="0"/>
              </a:rPr>
              <a:t> </a:t>
            </a:r>
            <a:r>
              <a:rPr lang="en-US" sz="2400" dirty="0" err="1">
                <a:latin typeface="Times New Roman" panose="02020603050405020304" pitchFamily="18" charset="0"/>
                <a:ea typeface="Tomorrow" pitchFamily="34" charset="-122"/>
                <a:cs typeface="Times New Roman" panose="02020603050405020304" pitchFamily="18" charset="0"/>
              </a:rPr>
              <a:t>tài</a:t>
            </a:r>
            <a:r>
              <a:rPr lang="en-US" sz="2400" dirty="0">
                <a:latin typeface="Times New Roman" panose="02020603050405020304" pitchFamily="18" charset="0"/>
                <a:ea typeface="Tomorrow" pitchFamily="34" charset="-122"/>
                <a:cs typeface="Times New Roman" panose="02020603050405020304" pitchFamily="18" charset="0"/>
              </a:rPr>
              <a:t> </a:t>
            </a:r>
            <a:r>
              <a:rPr lang="en-US" sz="2400" dirty="0" err="1">
                <a:latin typeface="Times New Roman" panose="02020603050405020304" pitchFamily="18" charset="0"/>
                <a:ea typeface="Tomorrow" pitchFamily="34" charset="-122"/>
                <a:cs typeface="Times New Roman" panose="02020603050405020304" pitchFamily="18" charset="0"/>
              </a:rPr>
              <a:t>khoản</a:t>
            </a:r>
            <a:r>
              <a:rPr lang="vi-VN" sz="2400" dirty="0">
                <a:latin typeface="Times New Roman" panose="02020603050405020304" pitchFamily="18" charset="0"/>
                <a:ea typeface="Tomorrow" pitchFamily="34" charset="-122"/>
                <a:cs typeface="Times New Roman" panose="02020603050405020304" pitchFamily="18" charset="0"/>
              </a:rPr>
              <a:t>c</a:t>
            </a:r>
            <a:r>
              <a:rPr lang="en-US" sz="2400" dirty="0" err="1">
                <a:latin typeface="Times New Roman" panose="02020603050405020304" pitchFamily="18" charset="0"/>
                <a:ea typeface="Tomorrow" pitchFamily="34" charset="-122"/>
                <a:cs typeface="Times New Roman" panose="02020603050405020304" pitchFamily="18" charset="0"/>
              </a:rPr>
              <a:t>hủ</a:t>
            </a:r>
            <a:r>
              <a:rPr lang="en-US" sz="2400" dirty="0">
                <a:latin typeface="Times New Roman" panose="02020603050405020304" pitchFamily="18" charset="0"/>
                <a:ea typeface="Tomorrow" pitchFamily="34" charset="-122"/>
                <a:cs typeface="Times New Roman" panose="02020603050405020304" pitchFamily="18" charset="0"/>
              </a:rPr>
              <a:t> </a:t>
            </a:r>
            <a:r>
              <a:rPr lang="en-US" sz="2400" dirty="0" err="1">
                <a:latin typeface="Times New Roman" panose="02020603050405020304" pitchFamily="18" charset="0"/>
                <a:ea typeface="Tomorrow" pitchFamily="34" charset="-122"/>
                <a:cs typeface="Times New Roman" panose="02020603050405020304" pitchFamily="18" charset="0"/>
              </a:rPr>
              <a:t>trọ</a:t>
            </a:r>
            <a:r>
              <a:rPr lang="en-US" sz="2400" dirty="0">
                <a:latin typeface="Times New Roman" panose="02020603050405020304" pitchFamily="18" charset="0"/>
                <a:ea typeface="Tomorrow" pitchFamily="34" charset="-122"/>
                <a:cs typeface="Times New Roman" panose="02020603050405020304" pitchFamily="18" charset="0"/>
              </a:rPr>
              <a:t> </a:t>
            </a:r>
            <a:r>
              <a:rPr lang="en-US" sz="2400" dirty="0" err="1">
                <a:latin typeface="Times New Roman" panose="02020603050405020304" pitchFamily="18" charset="0"/>
                <a:ea typeface="Tomorrow" pitchFamily="34" charset="-122"/>
                <a:cs typeface="Times New Roman" panose="02020603050405020304" pitchFamily="18" charset="0"/>
              </a:rPr>
              <a:t>và</a:t>
            </a:r>
            <a:r>
              <a:rPr lang="en-US" sz="2400" dirty="0">
                <a:latin typeface="Times New Roman" panose="02020603050405020304" pitchFamily="18" charset="0"/>
                <a:ea typeface="Tomorrow" pitchFamily="34" charset="-122"/>
                <a:cs typeface="Times New Roman" panose="02020603050405020304" pitchFamily="18" charset="0"/>
              </a:rPr>
              <a:t> Sinh viên mới.</a:t>
            </a:r>
            <a:endParaRPr lang="en-US" sz="2400" dirty="0">
              <a:latin typeface="Times New Roman" panose="02020603050405020304" pitchFamily="18" charset="0"/>
              <a:cs typeface="Times New Roman" panose="02020603050405020304" pitchFamily="18" charset="0"/>
            </a:endParaRPr>
          </a:p>
        </p:txBody>
      </p:sp>
      <p:sp>
        <p:nvSpPr>
          <p:cNvPr id="12" name="Shape 8"/>
          <p:cNvSpPr/>
          <p:nvPr/>
        </p:nvSpPr>
        <p:spPr>
          <a:xfrm>
            <a:off x="7127482" y="4202409"/>
            <a:ext cx="476250" cy="476250"/>
          </a:xfrm>
          <a:prstGeom prst="roundRect">
            <a:avLst>
              <a:gd name="adj" fmla="val 192000"/>
            </a:avLst>
          </a:prstGeom>
          <a:solidFill>
            <a:srgbClr val="1D1D1B"/>
          </a:solidFill>
          <a:ln/>
        </p:spPr>
        <p:txBody>
          <a:bodyPr/>
          <a:lstStyle/>
          <a:p>
            <a:endParaRPr lang="en-US"/>
          </a:p>
        </p:txBody>
      </p:sp>
      <p:pic>
        <p:nvPicPr>
          <p:cNvPr id="13"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70357" y="4345284"/>
            <a:ext cx="190500" cy="190500"/>
          </a:xfrm>
          <a:prstGeom prst="rect">
            <a:avLst/>
          </a:prstGeom>
        </p:spPr>
      </p:pic>
      <p:sp>
        <p:nvSpPr>
          <p:cNvPr id="14" name="Text 9"/>
          <p:cNvSpPr/>
          <p:nvPr/>
        </p:nvSpPr>
        <p:spPr>
          <a:xfrm>
            <a:off x="7930964" y="4044909"/>
            <a:ext cx="2089547" cy="248007"/>
          </a:xfrm>
          <a:prstGeom prst="rect">
            <a:avLst/>
          </a:prstGeom>
          <a:noFill/>
          <a:ln/>
        </p:spPr>
        <p:txBody>
          <a:bodyPr wrap="none" lIns="0" tIns="0" rIns="0" bIns="0" rtlCol="0" anchor="t"/>
          <a:lstStyle/>
          <a:p>
            <a:pPr marL="0" indent="0" algn="l">
              <a:lnSpc>
                <a:spcPct val="150000"/>
              </a:lnSpc>
              <a:buNone/>
            </a:pPr>
            <a:r>
              <a:rPr lang="en-US" sz="2800" dirty="0">
                <a:latin typeface="Times New Roman" panose="02020603050405020304" pitchFamily="18" charset="0"/>
                <a:ea typeface="Tomorrow Semi Bold" pitchFamily="34" charset="-122"/>
                <a:cs typeface="Times New Roman" panose="02020603050405020304" pitchFamily="18" charset="0"/>
              </a:rPr>
              <a:t>Kiểm duyệt Nội dung</a:t>
            </a:r>
            <a:endParaRPr lang="en-US" sz="2800" dirty="0">
              <a:latin typeface="Times New Roman" panose="02020603050405020304" pitchFamily="18" charset="0"/>
              <a:cs typeface="Times New Roman" panose="02020603050405020304" pitchFamily="18" charset="0"/>
            </a:endParaRPr>
          </a:p>
        </p:txBody>
      </p:sp>
      <p:sp>
        <p:nvSpPr>
          <p:cNvPr id="15" name="Text 10"/>
          <p:cNvSpPr/>
          <p:nvPr/>
        </p:nvSpPr>
        <p:spPr>
          <a:xfrm>
            <a:off x="7930964" y="4558278"/>
            <a:ext cx="7193280" cy="254079"/>
          </a:xfrm>
          <a:prstGeom prst="rect">
            <a:avLst/>
          </a:prstGeom>
          <a:noFill/>
          <a:ln/>
        </p:spPr>
        <p:txBody>
          <a:bodyPr wrap="none" lIns="0" tIns="0" rIns="0" bIns="0" rtlCol="0" anchor="t"/>
          <a:lstStyle/>
          <a:p>
            <a:pPr marL="0" indent="0" algn="l">
              <a:lnSpc>
                <a:spcPct val="150000"/>
              </a:lnSpc>
              <a:buNone/>
            </a:pPr>
            <a:r>
              <a:rPr lang="en-US" sz="2400" dirty="0" err="1">
                <a:latin typeface="Times New Roman" panose="02020603050405020304" pitchFamily="18" charset="0"/>
                <a:ea typeface="Tomorrow" pitchFamily="34" charset="-122"/>
                <a:cs typeface="Times New Roman" panose="02020603050405020304" pitchFamily="18" charset="0"/>
              </a:rPr>
              <a:t>Duyệt</a:t>
            </a:r>
            <a:r>
              <a:rPr lang="vi-VN" sz="2400" dirty="0">
                <a:latin typeface="Times New Roman" panose="02020603050405020304" pitchFamily="18" charset="0"/>
                <a:ea typeface="Tomorrow" pitchFamily="34" charset="-122"/>
                <a:cs typeface="Times New Roman" panose="02020603050405020304" pitchFamily="18" charset="0"/>
              </a:rPr>
              <a:t> xác nhận cho chủ trọ đăng bài</a:t>
            </a:r>
            <a:endParaRPr lang="en-US" sz="2400" dirty="0">
              <a:latin typeface="Times New Roman" panose="02020603050405020304" pitchFamily="18" charset="0"/>
              <a:cs typeface="Times New Roman" panose="02020603050405020304" pitchFamily="18" charset="0"/>
            </a:endParaRPr>
          </a:p>
        </p:txBody>
      </p:sp>
      <p:sp>
        <p:nvSpPr>
          <p:cNvPr id="18" name="Shape 13"/>
          <p:cNvSpPr/>
          <p:nvPr/>
        </p:nvSpPr>
        <p:spPr>
          <a:xfrm>
            <a:off x="7147072" y="6034199"/>
            <a:ext cx="476250" cy="476250"/>
          </a:xfrm>
          <a:prstGeom prst="roundRect">
            <a:avLst>
              <a:gd name="adj" fmla="val 192000"/>
            </a:avLst>
          </a:prstGeom>
          <a:solidFill>
            <a:srgbClr val="1D1D1B"/>
          </a:solidFill>
          <a:ln/>
        </p:spPr>
        <p:txBody>
          <a:bodyPr/>
          <a:lstStyle/>
          <a:p>
            <a:endParaRPr lang="en-US"/>
          </a:p>
        </p:txBody>
      </p:sp>
      <p:pic>
        <p:nvPicPr>
          <p:cNvPr id="19"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89947" y="6177074"/>
            <a:ext cx="190500" cy="190500"/>
          </a:xfrm>
          <a:prstGeom prst="rect">
            <a:avLst/>
          </a:prstGeom>
        </p:spPr>
      </p:pic>
      <p:sp>
        <p:nvSpPr>
          <p:cNvPr id="20" name="Text 14"/>
          <p:cNvSpPr/>
          <p:nvPr/>
        </p:nvSpPr>
        <p:spPr>
          <a:xfrm>
            <a:off x="7930964" y="5894885"/>
            <a:ext cx="1984653" cy="248007"/>
          </a:xfrm>
          <a:prstGeom prst="rect">
            <a:avLst/>
          </a:prstGeom>
          <a:noFill/>
          <a:ln/>
        </p:spPr>
        <p:txBody>
          <a:bodyPr wrap="none" lIns="0" tIns="0" rIns="0" bIns="0" rtlCol="0" anchor="t"/>
          <a:lstStyle/>
          <a:p>
            <a:pPr marL="0" indent="0" algn="l">
              <a:lnSpc>
                <a:spcPct val="150000"/>
              </a:lnSpc>
              <a:buNone/>
            </a:pPr>
            <a:r>
              <a:rPr lang="en-US" sz="2800" dirty="0">
                <a:latin typeface="Times New Roman" panose="02020603050405020304" pitchFamily="18" charset="0"/>
                <a:ea typeface="Tomorrow Semi Bold" pitchFamily="34" charset="-122"/>
                <a:cs typeface="Times New Roman" panose="02020603050405020304" pitchFamily="18" charset="0"/>
              </a:rPr>
              <a:t>Quản lý Hệ thống</a:t>
            </a:r>
            <a:endParaRPr lang="en-US" sz="2800" dirty="0">
              <a:latin typeface="Times New Roman" panose="02020603050405020304" pitchFamily="18" charset="0"/>
              <a:cs typeface="Times New Roman" panose="02020603050405020304" pitchFamily="18" charset="0"/>
            </a:endParaRPr>
          </a:p>
        </p:txBody>
      </p:sp>
      <p:sp>
        <p:nvSpPr>
          <p:cNvPr id="21" name="Text 15"/>
          <p:cNvSpPr/>
          <p:nvPr/>
        </p:nvSpPr>
        <p:spPr>
          <a:xfrm>
            <a:off x="7930964" y="6467082"/>
            <a:ext cx="7193280" cy="254079"/>
          </a:xfrm>
          <a:prstGeom prst="rect">
            <a:avLst/>
          </a:prstGeom>
          <a:noFill/>
          <a:ln/>
        </p:spPr>
        <p:txBody>
          <a:bodyPr wrap="none" lIns="0" tIns="0" rIns="0" bIns="0" rtlCol="0" anchor="t"/>
          <a:lstStyle/>
          <a:p>
            <a:pPr marL="0" indent="0" algn="l">
              <a:lnSpc>
                <a:spcPct val="150000"/>
              </a:lnSpc>
              <a:buNone/>
            </a:pPr>
            <a:r>
              <a:rPr lang="en-US" sz="2400" dirty="0">
                <a:latin typeface="Times New Roman" panose="02020603050405020304" pitchFamily="18" charset="0"/>
                <a:ea typeface="Tomorrow" pitchFamily="34" charset="-122"/>
                <a:cs typeface="Times New Roman" panose="02020603050405020304" pitchFamily="18" charset="0"/>
              </a:rPr>
              <a:t>Cập nhật cấu hình, theo dõi hoạt động và giải </a:t>
            </a:r>
            <a:r>
              <a:rPr lang="en-US" sz="2400" dirty="0" err="1">
                <a:latin typeface="Times New Roman" panose="02020603050405020304" pitchFamily="18" charset="0"/>
                <a:ea typeface="Tomorrow" pitchFamily="34" charset="-122"/>
                <a:cs typeface="Times New Roman" panose="02020603050405020304" pitchFamily="18" charset="0"/>
              </a:rPr>
              <a:t>quyết</a:t>
            </a:r>
            <a:r>
              <a:rPr lang="en-US" sz="2400" dirty="0">
                <a:latin typeface="Times New Roman" panose="02020603050405020304" pitchFamily="18" charset="0"/>
                <a:ea typeface="Tomorrow" pitchFamily="34" charset="-122"/>
                <a:cs typeface="Times New Roman" panose="02020603050405020304" pitchFamily="18" charset="0"/>
              </a:rPr>
              <a:t> </a:t>
            </a:r>
            <a:endParaRPr lang="vi-VN" sz="2400" dirty="0">
              <a:latin typeface="Times New Roman" panose="02020603050405020304" pitchFamily="18" charset="0"/>
              <a:ea typeface="Tomorrow" pitchFamily="34" charset="-122"/>
              <a:cs typeface="Times New Roman" panose="02020603050405020304" pitchFamily="18" charset="0"/>
            </a:endParaRPr>
          </a:p>
          <a:p>
            <a:pPr marL="0" indent="0" algn="l">
              <a:lnSpc>
                <a:spcPct val="150000"/>
              </a:lnSpc>
              <a:buNone/>
            </a:pPr>
            <a:r>
              <a:rPr lang="en-US" sz="2400" dirty="0" err="1">
                <a:latin typeface="Times New Roman" panose="02020603050405020304" pitchFamily="18" charset="0"/>
                <a:ea typeface="Tomorrow" pitchFamily="34" charset="-122"/>
                <a:cs typeface="Times New Roman" panose="02020603050405020304" pitchFamily="18" charset="0"/>
              </a:rPr>
              <a:t>các</a:t>
            </a:r>
            <a:r>
              <a:rPr lang="en-US" sz="2400" dirty="0">
                <a:latin typeface="Times New Roman" panose="02020603050405020304" pitchFamily="18" charset="0"/>
                <a:ea typeface="Tomorrow" pitchFamily="34" charset="-122"/>
                <a:cs typeface="Times New Roman" panose="02020603050405020304" pitchFamily="18" charset="0"/>
              </a:rPr>
              <a:t> </a:t>
            </a:r>
            <a:r>
              <a:rPr lang="en-US" sz="2400" dirty="0" err="1">
                <a:latin typeface="Times New Roman" panose="02020603050405020304" pitchFamily="18" charset="0"/>
                <a:ea typeface="Tomorrow" pitchFamily="34" charset="-122"/>
                <a:cs typeface="Times New Roman" panose="02020603050405020304" pitchFamily="18" charset="0"/>
              </a:rPr>
              <a:t>vấn</a:t>
            </a:r>
            <a:r>
              <a:rPr lang="vi-VN" sz="2400" dirty="0">
                <a:latin typeface="Times New Roman" panose="02020603050405020304" pitchFamily="18" charset="0"/>
                <a:ea typeface="Tomorrow" pitchFamily="34" charset="-122"/>
                <a:cs typeface="Times New Roman" panose="02020603050405020304" pitchFamily="18" charset="0"/>
              </a:rPr>
              <a:t> đề khiếu nại</a:t>
            </a:r>
            <a:r>
              <a:rPr lang="en-US" sz="2400" dirty="0">
                <a:latin typeface="Times New Roman" panose="02020603050405020304" pitchFamily="18" charset="0"/>
                <a:ea typeface="Tomorrow" pitchFamily="34" charset="-122"/>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pic>
        <p:nvPicPr>
          <p:cNvPr id="2050" name="Picture 5">
            <a:extLst>
              <a:ext uri="{FF2B5EF4-FFF2-40B4-BE49-F238E27FC236}">
                <a16:creationId xmlns:a16="http://schemas.microsoft.com/office/drawing/2014/main" id="{40926458-434F-29A8-F0F6-3B08296D6D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608" y="205483"/>
            <a:ext cx="6854590" cy="7952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a:extLst>
              <a:ext uri="{FF2B5EF4-FFF2-40B4-BE49-F238E27FC236}">
                <a16:creationId xmlns:a16="http://schemas.microsoft.com/office/drawing/2014/main" id="{ED47B4C6-F29E-EFFB-49A6-68EE7E83382A}"/>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50213"/>
            <a:ext cx="7803118" cy="566976"/>
          </a:xfrm>
          <a:prstGeom prst="rect">
            <a:avLst/>
          </a:prstGeom>
          <a:noFill/>
          <a:ln/>
        </p:spPr>
        <p:txBody>
          <a:bodyPr wrap="none" lIns="0" tIns="0" rIns="0" bIns="0" rtlCol="0" anchor="t"/>
          <a:lstStyle/>
          <a:p>
            <a:pPr marL="0" indent="0" algn="l">
              <a:lnSpc>
                <a:spcPts val="4450"/>
              </a:lnSpc>
              <a:buNone/>
            </a:pPr>
            <a:r>
              <a:rPr lang="en-US" sz="3550" dirty="0">
                <a:solidFill>
                  <a:srgbClr val="1D1D1B"/>
                </a:solidFill>
                <a:latin typeface="Times New Roman" panose="02020603050405020304" pitchFamily="18" charset="0"/>
                <a:ea typeface="Tomorrow Semi Bold" pitchFamily="34" charset="-122"/>
                <a:cs typeface="Times New Roman" panose="02020603050405020304" pitchFamily="18" charset="0"/>
              </a:rPr>
              <a:t>SƠ ĐỒ HOẠT ĐỘNG CỦA SINH VIÊN</a:t>
            </a:r>
            <a:endParaRPr lang="en-US" sz="3550" dirty="0">
              <a:latin typeface="Times New Roman" panose="02020603050405020304" pitchFamily="18" charset="0"/>
              <a:cs typeface="Times New Roman" panose="02020603050405020304" pitchFamily="18" charset="0"/>
            </a:endParaRPr>
          </a:p>
        </p:txBody>
      </p:sp>
      <p:sp>
        <p:nvSpPr>
          <p:cNvPr id="3" name="Text 1"/>
          <p:cNvSpPr/>
          <p:nvPr/>
        </p:nvSpPr>
        <p:spPr>
          <a:xfrm>
            <a:off x="793790" y="1770817"/>
            <a:ext cx="3722132" cy="283488"/>
          </a:xfrm>
          <a:prstGeom prst="rect">
            <a:avLst/>
          </a:prstGeom>
          <a:noFill/>
          <a:ln/>
        </p:spPr>
        <p:txBody>
          <a:bodyPr wrap="none" lIns="0" tIns="0" rIns="0" bIns="0" rtlCol="0" anchor="t"/>
          <a:lstStyle/>
          <a:p>
            <a:pPr marL="0" indent="0" algn="l">
              <a:lnSpc>
                <a:spcPts val="2200"/>
              </a:lnSpc>
              <a:buNone/>
            </a:pPr>
            <a:r>
              <a:rPr lang="en-US" sz="2400" dirty="0">
                <a:latin typeface="Times New Roman" panose="02020603050405020304" pitchFamily="18" charset="0"/>
                <a:ea typeface="Tomorrow Semi Bold" pitchFamily="34" charset="-122"/>
                <a:cs typeface="Times New Roman" panose="02020603050405020304" pitchFamily="18" charset="0"/>
              </a:rPr>
              <a:t>CÁC BƯỚC TÌM TRỌ THÔNG MINH</a:t>
            </a:r>
            <a:endParaRPr lang="en-US" sz="2400" dirty="0">
              <a:latin typeface="Times New Roman" panose="02020603050405020304" pitchFamily="18" charset="0"/>
              <a:cs typeface="Times New Roman" panose="02020603050405020304" pitchFamily="18" charset="0"/>
            </a:endParaRPr>
          </a:p>
        </p:txBody>
      </p:sp>
      <p:sp>
        <p:nvSpPr>
          <p:cNvPr id="4" name="Shape 2"/>
          <p:cNvSpPr/>
          <p:nvPr/>
        </p:nvSpPr>
        <p:spPr>
          <a:xfrm>
            <a:off x="975241" y="2530554"/>
            <a:ext cx="181451" cy="845820"/>
          </a:xfrm>
          <a:prstGeom prst="roundRect">
            <a:avLst>
              <a:gd name="adj" fmla="val 15001"/>
            </a:avLst>
          </a:prstGeom>
          <a:solidFill>
            <a:srgbClr val="F0EAEA"/>
          </a:solidFill>
          <a:ln/>
        </p:spPr>
        <p:txBody>
          <a:bodyPr/>
          <a:lstStyle/>
          <a:p>
            <a:endParaRPr lang="en-US"/>
          </a:p>
        </p:txBody>
      </p:sp>
      <p:sp>
        <p:nvSpPr>
          <p:cNvPr id="5" name="Shape 3"/>
          <p:cNvSpPr/>
          <p:nvPr/>
        </p:nvSpPr>
        <p:spPr>
          <a:xfrm>
            <a:off x="793790" y="2411373"/>
            <a:ext cx="544354" cy="544354"/>
          </a:xfrm>
          <a:prstGeom prst="roundRect">
            <a:avLst>
              <a:gd name="adj" fmla="val 83989"/>
            </a:avLst>
          </a:prstGeom>
          <a:solidFill>
            <a:srgbClr val="F0EAEA"/>
          </a:solidFill>
          <a:ln/>
        </p:spPr>
        <p:txBody>
          <a:bodyPr/>
          <a:lstStyle/>
          <a:p>
            <a:endParaRPr lang="en-US"/>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878" y="2547461"/>
            <a:ext cx="272177" cy="272177"/>
          </a:xfrm>
          <a:prstGeom prst="rect">
            <a:avLst/>
          </a:prstGeom>
        </p:spPr>
      </p:pic>
      <p:sp>
        <p:nvSpPr>
          <p:cNvPr id="7" name="Text 4"/>
          <p:cNvSpPr/>
          <p:nvPr/>
        </p:nvSpPr>
        <p:spPr>
          <a:xfrm>
            <a:off x="1519595" y="2439829"/>
            <a:ext cx="2268260" cy="283488"/>
          </a:xfrm>
          <a:prstGeom prst="rect">
            <a:avLst/>
          </a:prstGeom>
          <a:noFill/>
          <a:ln/>
        </p:spPr>
        <p:txBody>
          <a:bodyPr wrap="none" lIns="0" tIns="0" rIns="0" bIns="0" rtlCol="0" anchor="t"/>
          <a:lstStyle/>
          <a:p>
            <a:pPr marL="0" indent="0" algn="l">
              <a:lnSpc>
                <a:spcPts val="2200"/>
              </a:lnSpc>
              <a:buNone/>
            </a:pPr>
            <a:r>
              <a:rPr lang="en-US" sz="2400" dirty="0">
                <a:latin typeface="Times New Roman" panose="02020603050405020304" pitchFamily="18" charset="0"/>
                <a:ea typeface="Tomorrow Semi Bold" pitchFamily="34" charset="-122"/>
                <a:cs typeface="Times New Roman" panose="02020603050405020304" pitchFamily="18" charset="0"/>
              </a:rPr>
              <a:t>Tìm kiếm linh hoạt</a:t>
            </a:r>
            <a:endParaRPr lang="en-US" sz="2400" dirty="0">
              <a:latin typeface="Times New Roman" panose="02020603050405020304" pitchFamily="18" charset="0"/>
              <a:cs typeface="Times New Roman" panose="02020603050405020304" pitchFamily="18" charset="0"/>
            </a:endParaRPr>
          </a:p>
        </p:txBody>
      </p:sp>
      <p:sp>
        <p:nvSpPr>
          <p:cNvPr id="8" name="Text 5"/>
          <p:cNvSpPr/>
          <p:nvPr/>
        </p:nvSpPr>
        <p:spPr>
          <a:xfrm>
            <a:off x="1519595" y="2904768"/>
            <a:ext cx="6248519" cy="290274"/>
          </a:xfrm>
          <a:prstGeom prst="rect">
            <a:avLst/>
          </a:prstGeom>
          <a:noFill/>
          <a:ln/>
        </p:spPr>
        <p:txBody>
          <a:bodyPr wrap="none" lIns="0" tIns="0" rIns="0" bIns="0" rtlCol="0" anchor="t"/>
          <a:lstStyle/>
          <a:p>
            <a:pPr marL="0" indent="0" algn="l">
              <a:lnSpc>
                <a:spcPts val="2250"/>
              </a:lnSpc>
              <a:buNone/>
            </a:pPr>
            <a:r>
              <a:rPr lang="en-US" sz="2000" dirty="0">
                <a:latin typeface="Times New Roman" panose="02020603050405020304" pitchFamily="18" charset="0"/>
                <a:ea typeface="Tomorrow" pitchFamily="34" charset="-122"/>
                <a:cs typeface="Times New Roman" panose="02020603050405020304" pitchFamily="18" charset="0"/>
              </a:rPr>
              <a:t>Lọc kết </a:t>
            </a:r>
            <a:r>
              <a:rPr lang="en-US" sz="2000" dirty="0" err="1">
                <a:latin typeface="Times New Roman" panose="02020603050405020304" pitchFamily="18" charset="0"/>
                <a:ea typeface="Tomorrow" pitchFamily="34" charset="-122"/>
                <a:cs typeface="Times New Roman" panose="02020603050405020304" pitchFamily="18" charset="0"/>
              </a:rPr>
              <a:t>quả</a:t>
            </a:r>
            <a:r>
              <a:rPr lang="en-US" sz="2000" dirty="0">
                <a:latin typeface="Times New Roman" panose="02020603050405020304" pitchFamily="18" charset="0"/>
                <a:ea typeface="Tomorrow" pitchFamily="34" charset="-122"/>
                <a:cs typeface="Times New Roman" panose="02020603050405020304" pitchFamily="18" charset="0"/>
              </a:rPr>
              <a:t> </a:t>
            </a:r>
            <a:r>
              <a:rPr lang="en-US" sz="2000" dirty="0" err="1">
                <a:latin typeface="Times New Roman" panose="02020603050405020304" pitchFamily="18" charset="0"/>
                <a:ea typeface="Tomorrow" pitchFamily="34" charset="-122"/>
                <a:cs typeface="Times New Roman" panose="02020603050405020304" pitchFamily="18" charset="0"/>
              </a:rPr>
              <a:t>vị</a:t>
            </a:r>
            <a:r>
              <a:rPr lang="en-US" sz="2000" dirty="0">
                <a:latin typeface="Times New Roman" panose="02020603050405020304" pitchFamily="18" charset="0"/>
                <a:ea typeface="Tomorrow" pitchFamily="34" charset="-122"/>
                <a:cs typeface="Times New Roman" panose="02020603050405020304" pitchFamily="18" charset="0"/>
              </a:rPr>
              <a:t> </a:t>
            </a:r>
            <a:r>
              <a:rPr lang="en-US" sz="2000" dirty="0" err="1">
                <a:latin typeface="Times New Roman" panose="02020603050405020304" pitchFamily="18" charset="0"/>
                <a:ea typeface="Tomorrow" pitchFamily="34" charset="-122"/>
                <a:cs typeface="Times New Roman" panose="02020603050405020304" pitchFamily="18" charset="0"/>
              </a:rPr>
              <a:t>trí</a:t>
            </a:r>
            <a:r>
              <a:rPr lang="en-US" sz="2000" dirty="0">
                <a:latin typeface="Times New Roman" panose="02020603050405020304" pitchFamily="18" charset="0"/>
                <a:ea typeface="Tomorrow" pitchFamily="34" charset="-122"/>
                <a:cs typeface="Times New Roman" panose="02020603050405020304" pitchFamily="18" charset="0"/>
              </a:rPr>
              <a:t> </a:t>
            </a:r>
            <a:r>
              <a:rPr lang="en-US" sz="2000" dirty="0" err="1">
                <a:latin typeface="Times New Roman" panose="02020603050405020304" pitchFamily="18" charset="0"/>
                <a:ea typeface="Tomorrow" pitchFamily="34" charset="-122"/>
                <a:cs typeface="Times New Roman" panose="02020603050405020304" pitchFamily="18" charset="0"/>
              </a:rPr>
              <a:t>gần</a:t>
            </a:r>
            <a:r>
              <a:rPr lang="en-US" sz="2000" dirty="0">
                <a:latin typeface="Times New Roman" panose="02020603050405020304" pitchFamily="18" charset="0"/>
                <a:ea typeface="Tomorrow" pitchFamily="34" charset="-122"/>
                <a:cs typeface="Times New Roman" panose="02020603050405020304" pitchFamily="18" charset="0"/>
              </a:rPr>
              <a:t> </a:t>
            </a:r>
            <a:r>
              <a:rPr lang="en-US" sz="2000" dirty="0" err="1">
                <a:latin typeface="Times New Roman" panose="02020603050405020304" pitchFamily="18" charset="0"/>
                <a:ea typeface="Tomorrow" pitchFamily="34" charset="-122"/>
                <a:cs typeface="Times New Roman" panose="02020603050405020304" pitchFamily="18" charset="0"/>
              </a:rPr>
              <a:t>trường</a:t>
            </a:r>
            <a:r>
              <a:rPr lang="en-US" sz="2000" dirty="0">
                <a:latin typeface="Times New Roman" panose="02020603050405020304" pitchFamily="18" charset="0"/>
                <a:ea typeface="Tomorrow" pitchFamily="34" charset="-122"/>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9" name="Shape 6"/>
          <p:cNvSpPr/>
          <p:nvPr/>
        </p:nvSpPr>
        <p:spPr>
          <a:xfrm>
            <a:off x="1247418" y="3830122"/>
            <a:ext cx="181451" cy="845820"/>
          </a:xfrm>
          <a:prstGeom prst="roundRect">
            <a:avLst>
              <a:gd name="adj" fmla="val 15001"/>
            </a:avLst>
          </a:prstGeom>
          <a:solidFill>
            <a:srgbClr val="F0EAEA"/>
          </a:solidFill>
          <a:ln/>
        </p:spPr>
        <p:txBody>
          <a:bodyPr/>
          <a:lstStyle/>
          <a:p>
            <a:endParaRPr lang="en-US"/>
          </a:p>
        </p:txBody>
      </p:sp>
      <p:sp>
        <p:nvSpPr>
          <p:cNvPr id="10" name="Shape 7"/>
          <p:cNvSpPr/>
          <p:nvPr/>
        </p:nvSpPr>
        <p:spPr>
          <a:xfrm>
            <a:off x="1065967" y="3710940"/>
            <a:ext cx="544354" cy="544354"/>
          </a:xfrm>
          <a:prstGeom prst="roundRect">
            <a:avLst>
              <a:gd name="adj" fmla="val 83989"/>
            </a:avLst>
          </a:prstGeom>
          <a:solidFill>
            <a:srgbClr val="F0EAEA"/>
          </a:solidFill>
          <a:ln/>
        </p:spPr>
        <p:txBody>
          <a:bodyPr/>
          <a:lstStyle/>
          <a:p>
            <a:endParaRPr lang="en-US"/>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2055" y="3847028"/>
            <a:ext cx="272177" cy="272177"/>
          </a:xfrm>
          <a:prstGeom prst="rect">
            <a:avLst/>
          </a:prstGeom>
        </p:spPr>
      </p:pic>
      <p:sp>
        <p:nvSpPr>
          <p:cNvPr id="12" name="Text 8"/>
          <p:cNvSpPr/>
          <p:nvPr/>
        </p:nvSpPr>
        <p:spPr>
          <a:xfrm>
            <a:off x="1791772" y="3739396"/>
            <a:ext cx="2268260" cy="283488"/>
          </a:xfrm>
          <a:prstGeom prst="rect">
            <a:avLst/>
          </a:prstGeom>
          <a:noFill/>
          <a:ln/>
        </p:spPr>
        <p:txBody>
          <a:bodyPr wrap="none" lIns="0" tIns="0" rIns="0" bIns="0" rtlCol="0" anchor="t"/>
          <a:lstStyle/>
          <a:p>
            <a:pPr marL="0" indent="0" algn="l">
              <a:lnSpc>
                <a:spcPts val="2200"/>
              </a:lnSpc>
              <a:buNone/>
            </a:pPr>
            <a:r>
              <a:rPr lang="en-US" sz="2400" dirty="0">
                <a:latin typeface="Times New Roman" panose="02020603050405020304" pitchFamily="18" charset="0"/>
                <a:ea typeface="Tomorrow Semi Bold" pitchFamily="34" charset="-122"/>
                <a:cs typeface="Times New Roman" panose="02020603050405020304" pitchFamily="18" charset="0"/>
              </a:rPr>
              <a:t>Xem chi tiết phòng</a:t>
            </a:r>
            <a:endParaRPr lang="en-US" sz="2400" dirty="0">
              <a:latin typeface="Times New Roman" panose="02020603050405020304" pitchFamily="18" charset="0"/>
              <a:cs typeface="Times New Roman" panose="02020603050405020304" pitchFamily="18" charset="0"/>
            </a:endParaRPr>
          </a:p>
        </p:txBody>
      </p:sp>
      <p:sp>
        <p:nvSpPr>
          <p:cNvPr id="13" name="Text 9"/>
          <p:cNvSpPr/>
          <p:nvPr/>
        </p:nvSpPr>
        <p:spPr>
          <a:xfrm>
            <a:off x="1791772" y="4204335"/>
            <a:ext cx="5976342" cy="290274"/>
          </a:xfrm>
          <a:prstGeom prst="rect">
            <a:avLst/>
          </a:prstGeom>
          <a:noFill/>
          <a:ln/>
        </p:spPr>
        <p:txBody>
          <a:bodyPr wrap="none" lIns="0" tIns="0" rIns="0" bIns="0" rtlCol="0" anchor="t"/>
          <a:lstStyle/>
          <a:p>
            <a:pPr marL="0" indent="0" algn="l">
              <a:lnSpc>
                <a:spcPts val="2250"/>
              </a:lnSpc>
              <a:buNone/>
            </a:pPr>
            <a:r>
              <a:rPr lang="en-US" sz="2000" dirty="0">
                <a:latin typeface="Times New Roman" panose="02020603050405020304" pitchFamily="18" charset="0"/>
                <a:ea typeface="Tomorrow" pitchFamily="34" charset="-122"/>
                <a:cs typeface="Times New Roman" panose="02020603050405020304" pitchFamily="18" charset="0"/>
              </a:rPr>
              <a:t>Kiểm tra hình ảnh, mô tả và đánh giá từ cộng đồng.</a:t>
            </a:r>
            <a:endParaRPr lang="en-US" sz="2000" dirty="0">
              <a:latin typeface="Times New Roman" panose="02020603050405020304" pitchFamily="18" charset="0"/>
              <a:cs typeface="Times New Roman" panose="02020603050405020304" pitchFamily="18" charset="0"/>
            </a:endParaRPr>
          </a:p>
        </p:txBody>
      </p:sp>
      <p:sp>
        <p:nvSpPr>
          <p:cNvPr id="14" name="Shape 10"/>
          <p:cNvSpPr/>
          <p:nvPr/>
        </p:nvSpPr>
        <p:spPr>
          <a:xfrm>
            <a:off x="1519595" y="5129689"/>
            <a:ext cx="181451" cy="845820"/>
          </a:xfrm>
          <a:prstGeom prst="roundRect">
            <a:avLst>
              <a:gd name="adj" fmla="val 15001"/>
            </a:avLst>
          </a:prstGeom>
          <a:solidFill>
            <a:srgbClr val="F0EAEA"/>
          </a:solidFill>
          <a:ln/>
        </p:spPr>
        <p:txBody>
          <a:bodyPr/>
          <a:lstStyle/>
          <a:p>
            <a:endParaRPr lang="en-US"/>
          </a:p>
        </p:txBody>
      </p:sp>
      <p:sp>
        <p:nvSpPr>
          <p:cNvPr id="15" name="Shape 11"/>
          <p:cNvSpPr/>
          <p:nvPr/>
        </p:nvSpPr>
        <p:spPr>
          <a:xfrm>
            <a:off x="1338143" y="5010507"/>
            <a:ext cx="544354" cy="544354"/>
          </a:xfrm>
          <a:prstGeom prst="roundRect">
            <a:avLst>
              <a:gd name="adj" fmla="val 83989"/>
            </a:avLst>
          </a:prstGeom>
          <a:solidFill>
            <a:srgbClr val="F0EAEA"/>
          </a:solidFill>
          <a:ln/>
        </p:spPr>
        <p:txBody>
          <a:bodyPr/>
          <a:lstStyle/>
          <a:p>
            <a:endParaRPr lang="en-US"/>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74232" y="5146596"/>
            <a:ext cx="272177" cy="272177"/>
          </a:xfrm>
          <a:prstGeom prst="rect">
            <a:avLst/>
          </a:prstGeom>
        </p:spPr>
      </p:pic>
      <p:sp>
        <p:nvSpPr>
          <p:cNvPr id="17" name="Text 12"/>
          <p:cNvSpPr/>
          <p:nvPr/>
        </p:nvSpPr>
        <p:spPr>
          <a:xfrm>
            <a:off x="2063948" y="5038963"/>
            <a:ext cx="2268260" cy="283488"/>
          </a:xfrm>
          <a:prstGeom prst="rect">
            <a:avLst/>
          </a:prstGeom>
          <a:noFill/>
          <a:ln/>
        </p:spPr>
        <p:txBody>
          <a:bodyPr wrap="none" lIns="0" tIns="0" rIns="0" bIns="0" rtlCol="0" anchor="t"/>
          <a:lstStyle/>
          <a:p>
            <a:pPr marL="0" indent="0" algn="l">
              <a:lnSpc>
                <a:spcPts val="2200"/>
              </a:lnSpc>
              <a:buNone/>
            </a:pPr>
            <a:r>
              <a:rPr lang="en-US" sz="2400" dirty="0">
                <a:latin typeface="Times New Roman" panose="02020603050405020304" pitchFamily="18" charset="0"/>
                <a:ea typeface="Tomorrow Semi Bold" pitchFamily="34" charset="-122"/>
                <a:cs typeface="Times New Roman" panose="02020603050405020304" pitchFamily="18" charset="0"/>
              </a:rPr>
              <a:t>Liên hệ &amp; Đặt lịch</a:t>
            </a:r>
            <a:endParaRPr lang="en-US" sz="2400" dirty="0">
              <a:latin typeface="Times New Roman" panose="02020603050405020304" pitchFamily="18" charset="0"/>
              <a:cs typeface="Times New Roman" panose="02020603050405020304" pitchFamily="18" charset="0"/>
            </a:endParaRPr>
          </a:p>
        </p:txBody>
      </p:sp>
      <p:sp>
        <p:nvSpPr>
          <p:cNvPr id="18" name="Text 13"/>
          <p:cNvSpPr/>
          <p:nvPr/>
        </p:nvSpPr>
        <p:spPr>
          <a:xfrm>
            <a:off x="2063948" y="5503902"/>
            <a:ext cx="5704165" cy="290274"/>
          </a:xfrm>
          <a:prstGeom prst="rect">
            <a:avLst/>
          </a:prstGeom>
          <a:noFill/>
          <a:ln/>
        </p:spPr>
        <p:txBody>
          <a:bodyPr wrap="none" lIns="0" tIns="0" rIns="0" bIns="0" rtlCol="0" anchor="t"/>
          <a:lstStyle/>
          <a:p>
            <a:pPr marL="0" indent="0" algn="l">
              <a:lnSpc>
                <a:spcPts val="2250"/>
              </a:lnSpc>
              <a:buNone/>
            </a:pPr>
            <a:r>
              <a:rPr lang="en-US" sz="2000" dirty="0">
                <a:latin typeface="Times New Roman" panose="02020603050405020304" pitchFamily="18" charset="0"/>
                <a:ea typeface="Tomorrow" pitchFamily="34" charset="-122"/>
                <a:cs typeface="Times New Roman" panose="02020603050405020304" pitchFamily="18" charset="0"/>
              </a:rPr>
              <a:t>Gửi yêu cầu trực tiếp đến chủ trọ qua tính năng chat tích hợp.</a:t>
            </a:r>
            <a:endParaRPr lang="en-US" sz="2000" dirty="0">
              <a:latin typeface="Times New Roman" panose="02020603050405020304" pitchFamily="18" charset="0"/>
              <a:cs typeface="Times New Roman" panose="02020603050405020304" pitchFamily="18" charset="0"/>
            </a:endParaRPr>
          </a:p>
        </p:txBody>
      </p:sp>
      <p:sp>
        <p:nvSpPr>
          <p:cNvPr id="19" name="Shape 14"/>
          <p:cNvSpPr/>
          <p:nvPr/>
        </p:nvSpPr>
        <p:spPr>
          <a:xfrm>
            <a:off x="1791772" y="6429256"/>
            <a:ext cx="181451" cy="845820"/>
          </a:xfrm>
          <a:prstGeom prst="roundRect">
            <a:avLst>
              <a:gd name="adj" fmla="val 15001"/>
            </a:avLst>
          </a:prstGeom>
          <a:solidFill>
            <a:srgbClr val="F0EAEA"/>
          </a:solidFill>
          <a:ln/>
        </p:spPr>
        <p:txBody>
          <a:bodyPr/>
          <a:lstStyle/>
          <a:p>
            <a:endParaRPr lang="en-US"/>
          </a:p>
        </p:txBody>
      </p:sp>
      <p:sp>
        <p:nvSpPr>
          <p:cNvPr id="20" name="Shape 15"/>
          <p:cNvSpPr/>
          <p:nvPr/>
        </p:nvSpPr>
        <p:spPr>
          <a:xfrm>
            <a:off x="1610320" y="6310074"/>
            <a:ext cx="544354" cy="544354"/>
          </a:xfrm>
          <a:prstGeom prst="roundRect">
            <a:avLst>
              <a:gd name="adj" fmla="val 83989"/>
            </a:avLst>
          </a:prstGeom>
          <a:solidFill>
            <a:srgbClr val="F0EAEA"/>
          </a:solidFill>
          <a:ln/>
        </p:spPr>
        <p:txBody>
          <a:bodyPr/>
          <a:lstStyle/>
          <a:p>
            <a:endParaRPr lang="en-US"/>
          </a:p>
        </p:txBody>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6409" y="6446163"/>
            <a:ext cx="272177" cy="272177"/>
          </a:xfrm>
          <a:prstGeom prst="rect">
            <a:avLst/>
          </a:prstGeom>
        </p:spPr>
      </p:pic>
      <p:sp>
        <p:nvSpPr>
          <p:cNvPr id="22" name="Text 16"/>
          <p:cNvSpPr/>
          <p:nvPr/>
        </p:nvSpPr>
        <p:spPr>
          <a:xfrm>
            <a:off x="2336125" y="6338530"/>
            <a:ext cx="2268260" cy="283488"/>
          </a:xfrm>
          <a:prstGeom prst="rect">
            <a:avLst/>
          </a:prstGeom>
          <a:noFill/>
          <a:ln/>
        </p:spPr>
        <p:txBody>
          <a:bodyPr wrap="none" lIns="0" tIns="0" rIns="0" bIns="0" rtlCol="0" anchor="t"/>
          <a:lstStyle/>
          <a:p>
            <a:pPr marL="0" indent="0" algn="l">
              <a:lnSpc>
                <a:spcPts val="2200"/>
              </a:lnSpc>
              <a:buNone/>
            </a:pPr>
            <a:r>
              <a:rPr lang="en-US" sz="2400" dirty="0">
                <a:latin typeface="Times New Roman" panose="02020603050405020304" pitchFamily="18" charset="0"/>
                <a:ea typeface="Tomorrow Semi Bold" pitchFamily="34" charset="-122"/>
                <a:cs typeface="Times New Roman" panose="02020603050405020304" pitchFamily="18" charset="0"/>
              </a:rPr>
              <a:t>Chốt giao dịch</a:t>
            </a:r>
            <a:endParaRPr lang="en-US" sz="2400" dirty="0">
              <a:latin typeface="Times New Roman" panose="02020603050405020304" pitchFamily="18" charset="0"/>
              <a:cs typeface="Times New Roman" panose="02020603050405020304" pitchFamily="18" charset="0"/>
            </a:endParaRPr>
          </a:p>
        </p:txBody>
      </p:sp>
      <p:sp>
        <p:nvSpPr>
          <p:cNvPr id="23" name="Text 17"/>
          <p:cNvSpPr/>
          <p:nvPr/>
        </p:nvSpPr>
        <p:spPr>
          <a:xfrm>
            <a:off x="2336125" y="6803469"/>
            <a:ext cx="5431988" cy="290274"/>
          </a:xfrm>
          <a:prstGeom prst="rect">
            <a:avLst/>
          </a:prstGeom>
          <a:noFill/>
          <a:ln/>
        </p:spPr>
        <p:txBody>
          <a:bodyPr wrap="none" lIns="0" tIns="0" rIns="0" bIns="0" rtlCol="0" anchor="t"/>
          <a:lstStyle/>
          <a:p>
            <a:pPr marL="0" indent="0" algn="l">
              <a:lnSpc>
                <a:spcPts val="2250"/>
              </a:lnSpc>
              <a:buNone/>
            </a:pPr>
            <a:r>
              <a:rPr lang="en-US" sz="2000" dirty="0">
                <a:latin typeface="Times New Roman" panose="02020603050405020304" pitchFamily="18" charset="0"/>
                <a:ea typeface="Tomorrow" pitchFamily="34" charset="-122"/>
                <a:cs typeface="Times New Roman" panose="02020603050405020304" pitchFamily="18" charset="0"/>
              </a:rPr>
              <a:t>Xác nhận thuê phòng và chuyển đến nơi ở mới.</a:t>
            </a:r>
            <a:endParaRPr lang="en-US" sz="2000" dirty="0">
              <a:latin typeface="Times New Roman" panose="02020603050405020304" pitchFamily="18" charset="0"/>
              <a:cs typeface="Times New Roman" panose="02020603050405020304" pitchFamily="18" charset="0"/>
            </a:endParaRPr>
          </a:p>
        </p:txBody>
      </p:sp>
      <p:pic>
        <p:nvPicPr>
          <p:cNvPr id="3074" name="Picture 21">
            <a:extLst>
              <a:ext uri="{FF2B5EF4-FFF2-40B4-BE49-F238E27FC236}">
                <a16:creationId xmlns:a16="http://schemas.microsoft.com/office/drawing/2014/main" id="{890BE3B2-EF8D-212E-1B4B-7E6A9A6FBB5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23360"/>
          <a:stretch>
            <a:fillRect/>
          </a:stretch>
        </p:blipFill>
        <p:spPr bwMode="auto">
          <a:xfrm>
            <a:off x="8817078" y="1602768"/>
            <a:ext cx="5813322" cy="650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19470" y="325516"/>
            <a:ext cx="9255323" cy="708779"/>
          </a:xfrm>
          <a:prstGeom prst="rect">
            <a:avLst/>
          </a:prstGeom>
          <a:noFill/>
          <a:ln/>
        </p:spPr>
        <p:txBody>
          <a:bodyPr wrap="none" lIns="0" tIns="0" rIns="0" bIns="0" rtlCol="0" anchor="t"/>
          <a:lstStyle/>
          <a:p>
            <a:pPr marL="0" indent="0" algn="l">
              <a:lnSpc>
                <a:spcPts val="5550"/>
              </a:lnSpc>
              <a:buNone/>
            </a:pPr>
            <a:r>
              <a:rPr lang="en-US" sz="4450" dirty="0">
                <a:solidFill>
                  <a:srgbClr val="1D1D1B"/>
                </a:solidFill>
                <a:latin typeface="Times New Roman" panose="02020603050405020304" pitchFamily="18" charset="0"/>
                <a:ea typeface="Tomorrow Semi Bold" pitchFamily="34" charset="-122"/>
                <a:cs typeface="Times New Roman" panose="02020603050405020304" pitchFamily="18" charset="0"/>
              </a:rPr>
              <a:t>SƠ ĐỒ THỰC THỂ LIÊN KẾT (ERD)</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519470" y="1113590"/>
            <a:ext cx="5435281" cy="362903"/>
          </a:xfrm>
          <a:prstGeom prst="rect">
            <a:avLst/>
          </a:prstGeom>
          <a:noFill/>
          <a:ln/>
        </p:spPr>
        <p:txBody>
          <a:bodyPr wrap="none" lIns="0" tIns="0" rIns="0" bIns="0" rtlCol="0" anchor="t"/>
          <a:lstStyle/>
          <a:p>
            <a:pPr marL="0" indent="0" algn="l">
              <a:lnSpc>
                <a:spcPts val="2850"/>
              </a:lnSpc>
              <a:buNone/>
            </a:pPr>
            <a:r>
              <a:rPr lang="en-US" sz="2000" dirty="0">
                <a:solidFill>
                  <a:srgbClr val="61615C"/>
                </a:solidFill>
                <a:latin typeface="Times New Roman" panose="02020603050405020304" pitchFamily="18" charset="0"/>
                <a:ea typeface="Tomorrow" pitchFamily="34" charset="-122"/>
                <a:cs typeface="Times New Roman" panose="02020603050405020304" pitchFamily="18" charset="0"/>
              </a:rPr>
              <a:t>Mối quan hệ cốt lõi giữa các thành phần trong Cơ sở Dữ liệu.</a:t>
            </a:r>
            <a:endParaRPr lang="en-US" sz="2000" dirty="0">
              <a:latin typeface="Times New Roman" panose="02020603050405020304" pitchFamily="18" charset="0"/>
              <a:cs typeface="Times New Roman" panose="02020603050405020304" pitchFamily="18" charset="0"/>
            </a:endParaRPr>
          </a:p>
        </p:txBody>
      </p:sp>
      <p:sp>
        <p:nvSpPr>
          <p:cNvPr id="5" name="Text 2"/>
          <p:cNvSpPr/>
          <p:nvPr/>
        </p:nvSpPr>
        <p:spPr>
          <a:xfrm>
            <a:off x="519470" y="1600556"/>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1D1D1B"/>
                </a:solidFill>
                <a:latin typeface="Times New Roman" panose="02020603050405020304" pitchFamily="18" charset="0"/>
                <a:ea typeface="Tomorrow Semi Bold" pitchFamily="34" charset="-122"/>
                <a:cs typeface="Times New Roman" panose="02020603050405020304" pitchFamily="18" charset="0"/>
              </a:rPr>
              <a:t>Đánh giá Mô hình</a:t>
            </a:r>
            <a:endParaRPr lang="en-US" sz="2800" dirty="0">
              <a:latin typeface="Times New Roman" panose="02020603050405020304" pitchFamily="18" charset="0"/>
              <a:cs typeface="Times New Roman" panose="02020603050405020304" pitchFamily="18" charset="0"/>
            </a:endParaRPr>
          </a:p>
        </p:txBody>
      </p:sp>
      <p:sp>
        <p:nvSpPr>
          <p:cNvPr id="6" name="Text 3"/>
          <p:cNvSpPr/>
          <p:nvPr/>
        </p:nvSpPr>
        <p:spPr>
          <a:xfrm>
            <a:off x="519470" y="2181700"/>
            <a:ext cx="5234559" cy="1088708"/>
          </a:xfrm>
          <a:prstGeom prst="rect">
            <a:avLst/>
          </a:prstGeom>
          <a:noFill/>
          <a:ln/>
        </p:spPr>
        <p:txBody>
          <a:bodyPr wrap="square" lIns="0" tIns="0" rIns="0" bIns="0" rtlCol="0" anchor="t"/>
          <a:lstStyle/>
          <a:p>
            <a:pPr marL="0" indent="0" algn="l">
              <a:lnSpc>
                <a:spcPts val="2850"/>
              </a:lnSpc>
              <a:buNone/>
            </a:pPr>
            <a:r>
              <a:rPr lang="en-US" sz="2000" dirty="0">
                <a:solidFill>
                  <a:srgbClr val="61615C"/>
                </a:solidFill>
                <a:latin typeface="Times New Roman" panose="02020603050405020304" pitchFamily="18" charset="0"/>
                <a:ea typeface="Tomorrow" pitchFamily="34" charset="-122"/>
                <a:cs typeface="Times New Roman" panose="02020603050405020304" pitchFamily="18" charset="0"/>
              </a:rPr>
              <a:t>Sơ đồ ERD thể hiện rõ mối quan hệ 1-N (một Chủ trọ quản lý nhiều Tin đăng) và N-M (nhiều Sinh viên có thể xem/lưu nhiều Tin đăng).</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806589" y="3223736"/>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1D1D1B"/>
                </a:solidFill>
                <a:latin typeface="Times New Roman" panose="02020603050405020304" pitchFamily="18" charset="0"/>
                <a:ea typeface="Tomorrow Semi Bold" pitchFamily="34" charset="-122"/>
                <a:cs typeface="Times New Roman" panose="02020603050405020304" pitchFamily="18" charset="0"/>
              </a:rPr>
              <a:t>Các Thực thể Chính</a:t>
            </a:r>
            <a:endParaRPr lang="en-US" sz="2800" dirty="0">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B6CDCE5E-B51F-C9A2-0D47-74D54CED885A}"/>
              </a:ext>
            </a:extLst>
          </p:cNvPr>
          <p:cNvGrpSpPr/>
          <p:nvPr/>
        </p:nvGrpSpPr>
        <p:grpSpPr>
          <a:xfrm>
            <a:off x="519470" y="3627715"/>
            <a:ext cx="5323769" cy="1247299"/>
            <a:chOff x="519470" y="3627715"/>
            <a:chExt cx="6244709" cy="1247299"/>
          </a:xfrm>
        </p:grpSpPr>
        <p:sp>
          <p:nvSpPr>
            <p:cNvPr id="8" name="Text 5"/>
            <p:cNvSpPr/>
            <p:nvPr/>
          </p:nvSpPr>
          <p:spPr>
            <a:xfrm>
              <a:off x="519470" y="362771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61615C"/>
                  </a:solidFill>
                  <a:latin typeface="Times New Roman" panose="02020603050405020304" pitchFamily="18" charset="0"/>
                  <a:ea typeface="Tomorrow" pitchFamily="34" charset="-122"/>
                  <a:cs typeface="Times New Roman" panose="02020603050405020304" pitchFamily="18" charset="0"/>
                </a:rPr>
                <a:t>CHỦ TRỌ: Thông tin cá nhân, địa chỉ liên hệ.</a:t>
              </a:r>
              <a:endParaRPr lang="en-US" sz="2000" dirty="0">
                <a:latin typeface="Times New Roman" panose="02020603050405020304" pitchFamily="18" charset="0"/>
                <a:cs typeface="Times New Roman" panose="02020603050405020304" pitchFamily="18" charset="0"/>
              </a:endParaRPr>
            </a:p>
          </p:txBody>
        </p:sp>
        <p:sp>
          <p:nvSpPr>
            <p:cNvPr id="9" name="Text 6"/>
            <p:cNvSpPr/>
            <p:nvPr/>
          </p:nvSpPr>
          <p:spPr>
            <a:xfrm>
              <a:off x="519470" y="4069913"/>
              <a:ext cx="5346071"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61615C"/>
                  </a:solidFill>
                  <a:latin typeface="Times New Roman" panose="02020603050405020304" pitchFamily="18" charset="0"/>
                  <a:ea typeface="Tomorrow" pitchFamily="34" charset="-122"/>
                  <a:cs typeface="Times New Roman" panose="02020603050405020304" pitchFamily="18" charset="0"/>
                </a:rPr>
                <a:t>SINH VIÊN: Dữ liệu người dùng, sở thích tìm kiếm.</a:t>
              </a:r>
              <a:endParaRPr lang="en-US" sz="2000" dirty="0">
                <a:latin typeface="Times New Roman" panose="02020603050405020304" pitchFamily="18" charset="0"/>
                <a:cs typeface="Times New Roman" panose="02020603050405020304" pitchFamily="18" charset="0"/>
              </a:endParaRPr>
            </a:p>
          </p:txBody>
        </p:sp>
        <p:sp>
          <p:nvSpPr>
            <p:cNvPr id="10" name="Text 7"/>
            <p:cNvSpPr/>
            <p:nvPr/>
          </p:nvSpPr>
          <p:spPr>
            <a:xfrm>
              <a:off x="519470" y="45121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61615C"/>
                  </a:solidFill>
                  <a:latin typeface="Times New Roman" panose="02020603050405020304" pitchFamily="18" charset="0"/>
                  <a:ea typeface="Tomorrow" pitchFamily="34" charset="-122"/>
                  <a:cs typeface="Times New Roman" panose="02020603050405020304" pitchFamily="18" charset="0"/>
                </a:rPr>
                <a:t>TIN ĐĂNG: Chi tiết phòng, hình ảnh, trạng thái.</a:t>
              </a:r>
              <a:endParaRPr lang="en-US" sz="2000" dirty="0">
                <a:latin typeface="Times New Roman" panose="02020603050405020304" pitchFamily="18" charset="0"/>
                <a:cs typeface="Times New Roman" panose="02020603050405020304" pitchFamily="18" charset="0"/>
              </a:endParaRPr>
            </a:p>
          </p:txBody>
        </p:sp>
      </p:grpSp>
      <p:pic>
        <p:nvPicPr>
          <p:cNvPr id="1026" name="Picture 1">
            <a:extLst>
              <a:ext uri="{FF2B5EF4-FFF2-40B4-BE49-F238E27FC236}">
                <a16:creationId xmlns:a16="http://schemas.microsoft.com/office/drawing/2014/main" id="{0EE3AED7-C3D5-4082-4EC6-80CAE3145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4029" y="1676416"/>
            <a:ext cx="9100706" cy="522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4D76ED7A-B26A-B744-E5D9-74FE712BD3CC}"/>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83CB8-28A3-471B-AA5B-D83E81D10789}"/>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84686EC-012F-66BF-7A73-A64568FF8FA4}"/>
              </a:ext>
            </a:extLst>
          </p:cNvPr>
          <p:cNvSpPr/>
          <p:nvPr/>
        </p:nvSpPr>
        <p:spPr>
          <a:xfrm>
            <a:off x="519470" y="325516"/>
            <a:ext cx="9255323" cy="708779"/>
          </a:xfrm>
          <a:prstGeom prst="rect">
            <a:avLst/>
          </a:prstGeom>
          <a:noFill/>
          <a:ln/>
        </p:spPr>
        <p:txBody>
          <a:bodyPr wrap="none" lIns="0" tIns="0" rIns="0" bIns="0" rtlCol="0" anchor="t"/>
          <a:lstStyle/>
          <a:p>
            <a:pPr marL="0" indent="0" algn="l">
              <a:lnSpc>
                <a:spcPts val="5550"/>
              </a:lnSpc>
              <a:buNone/>
            </a:pPr>
            <a:r>
              <a:rPr lang="en-US" sz="4450" dirty="0">
                <a:solidFill>
                  <a:srgbClr val="1D1D1B"/>
                </a:solidFill>
                <a:latin typeface="Times New Roman" panose="02020603050405020304" pitchFamily="18" charset="0"/>
                <a:ea typeface="Tomorrow Semi Bold" pitchFamily="34" charset="-122"/>
                <a:cs typeface="Times New Roman" panose="02020603050405020304" pitchFamily="18" charset="0"/>
              </a:rPr>
              <a:t>THIẾT KẾ HỆ THỐNG</a:t>
            </a:r>
            <a:endParaRPr lang="en-US" sz="4450"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7A887A41-A13B-604A-176A-3C28DB362568}"/>
              </a:ext>
            </a:extLst>
          </p:cNvPr>
          <p:cNvSpPr/>
          <p:nvPr/>
        </p:nvSpPr>
        <p:spPr>
          <a:xfrm>
            <a:off x="920915" y="1536807"/>
            <a:ext cx="5435281" cy="362903"/>
          </a:xfrm>
          <a:prstGeom prst="rect">
            <a:avLst/>
          </a:prstGeom>
          <a:noFill/>
          <a:ln/>
        </p:spPr>
        <p:txBody>
          <a:bodyPr wrap="none" lIns="0" tIns="0" rIns="0" bIns="0" rtlCol="0" anchor="t"/>
          <a:lstStyle/>
          <a:p>
            <a:pPr marL="0" indent="0" algn="l">
              <a:lnSpc>
                <a:spcPts val="2850"/>
              </a:lnSpc>
              <a:buNone/>
            </a:pPr>
            <a:r>
              <a:rPr lang="en-US" sz="3200" dirty="0">
                <a:latin typeface="Times New Roman" panose="02020603050405020304" pitchFamily="18" charset="0"/>
                <a:cs typeface="Times New Roman" panose="02020603050405020304" pitchFamily="18" charset="0"/>
              </a:rPr>
              <a:t>FRONT END</a:t>
            </a:r>
          </a:p>
          <a:p>
            <a:pPr marL="0" indent="0" algn="l">
              <a:lnSpc>
                <a:spcPts val="2850"/>
              </a:lnSpc>
              <a:buNone/>
            </a:pPr>
            <a:endParaRPr lang="en-US" sz="3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DAE868F-8EED-2B46-DAEF-F1A1D25CB139}"/>
              </a:ext>
            </a:extLst>
          </p:cNvPr>
          <p:cNvSpPr txBox="1"/>
          <p:nvPr/>
        </p:nvSpPr>
        <p:spPr>
          <a:xfrm>
            <a:off x="920915" y="2210837"/>
            <a:ext cx="3936380" cy="707886"/>
          </a:xfrm>
          <a:prstGeom prst="rect">
            <a:avLst/>
          </a:prstGeom>
          <a:noFill/>
        </p:spPr>
        <p:txBody>
          <a:bodyPr wrap="square" rtlCol="0">
            <a:spAutoFit/>
          </a:bodyPr>
          <a:lstStyle/>
          <a:p>
            <a:r>
              <a:rPr lang="en-US" sz="2000" i="1" dirty="0"/>
              <a:t>HTML — </a:t>
            </a:r>
            <a:r>
              <a:rPr lang="en-US" sz="2000" i="1" dirty="0" err="1"/>
              <a:t>HyperText</a:t>
            </a:r>
            <a:r>
              <a:rPr lang="en-US" sz="2000" i="1" dirty="0"/>
              <a:t> Markup Language</a:t>
            </a:r>
            <a:endParaRPr lang="en-US" sz="2000" dirty="0"/>
          </a:p>
        </p:txBody>
      </p:sp>
      <p:sp>
        <p:nvSpPr>
          <p:cNvPr id="14" name="TextBox 13">
            <a:extLst>
              <a:ext uri="{FF2B5EF4-FFF2-40B4-BE49-F238E27FC236}">
                <a16:creationId xmlns:a16="http://schemas.microsoft.com/office/drawing/2014/main" id="{3A6789ED-3BC3-CBD5-8F7D-A8B2AC4190C7}"/>
              </a:ext>
            </a:extLst>
          </p:cNvPr>
          <p:cNvSpPr txBox="1"/>
          <p:nvPr/>
        </p:nvSpPr>
        <p:spPr>
          <a:xfrm>
            <a:off x="519470" y="3237637"/>
            <a:ext cx="5201105" cy="3170099"/>
          </a:xfrm>
          <a:prstGeom prst="rect">
            <a:avLst/>
          </a:prstGeom>
          <a:noFill/>
        </p:spPr>
        <p:txBody>
          <a:bodyPr wrap="square">
            <a:spAutoFit/>
          </a:bodyPr>
          <a:lstStyle/>
          <a:p>
            <a:pPr marL="285750" indent="-285750">
              <a:buFont typeface="Arial" panose="020B0604020202020204" pitchFamily="34" charset="0"/>
              <a:buChar char="•"/>
            </a:pPr>
            <a:r>
              <a:rPr lang="vi-VN" sz="2000" dirty="0">
                <a:latin typeface="+mj-lt"/>
              </a:rPr>
              <a:t>HTML là ngôn ngữ đánh dấu dùng để mô tả cấu trúc trang web như tiêu đề, đoạn văn, ảnh, bảng, form và liên kết. Trong hệ thống, HTML giúp tạo bố cục các trang chính như danh sách phòng, chi tiết phòng và trang tài khoản. </a:t>
            </a:r>
            <a:endParaRPr lang="en-US" sz="2000" dirty="0">
              <a:latin typeface="+mj-lt"/>
            </a:endParaRPr>
          </a:p>
          <a:p>
            <a:pPr marL="285750" indent="-285750">
              <a:buFont typeface="Arial" panose="020B0604020202020204" pitchFamily="34" charset="0"/>
              <a:buChar char="•"/>
            </a:pPr>
            <a:endParaRPr lang="en-US" sz="2000" dirty="0">
              <a:latin typeface="+mj-lt"/>
            </a:endParaRPr>
          </a:p>
          <a:p>
            <a:pPr marL="285750" indent="-285750">
              <a:buFont typeface="Arial" panose="020B0604020202020204" pitchFamily="34" charset="0"/>
              <a:buChar char="•"/>
            </a:pPr>
            <a:r>
              <a:rPr lang="vi-VN" sz="2000" dirty="0">
                <a:latin typeface="+mj-lt"/>
              </a:rPr>
              <a:t>HTML còn dùng để xây dựng form gửi dữ liệu lên server và đánh dấu các phần tử để CSS và JavaScript có thể thao tác.</a:t>
            </a:r>
            <a:endParaRPr lang="en-US" sz="2000" dirty="0">
              <a:latin typeface="+mj-lt"/>
            </a:endParaRPr>
          </a:p>
        </p:txBody>
      </p:sp>
      <p:pic>
        <p:nvPicPr>
          <p:cNvPr id="20" name="Picture 19" descr="A computer screen with text&#10;&#10;AI-generated content may be incorrect.">
            <a:extLst>
              <a:ext uri="{FF2B5EF4-FFF2-40B4-BE49-F238E27FC236}">
                <a16:creationId xmlns:a16="http://schemas.microsoft.com/office/drawing/2014/main" id="{C312ECBF-E7D8-4F39-032E-7543EFC17230}"/>
              </a:ext>
            </a:extLst>
          </p:cNvPr>
          <p:cNvPicPr>
            <a:picLocks noChangeAspect="1"/>
          </p:cNvPicPr>
          <p:nvPr/>
        </p:nvPicPr>
        <p:blipFill>
          <a:blip r:embed="rId3"/>
          <a:stretch>
            <a:fillRect/>
          </a:stretch>
        </p:blipFill>
        <p:spPr>
          <a:xfrm>
            <a:off x="6356195" y="1223817"/>
            <a:ext cx="7855575" cy="5781965"/>
          </a:xfrm>
          <a:prstGeom prst="rect">
            <a:avLst/>
          </a:prstGeom>
        </p:spPr>
      </p:pic>
      <p:sp>
        <p:nvSpPr>
          <p:cNvPr id="21" name="Rectangle 20">
            <a:extLst>
              <a:ext uri="{FF2B5EF4-FFF2-40B4-BE49-F238E27FC236}">
                <a16:creationId xmlns:a16="http://schemas.microsoft.com/office/drawing/2014/main" id="{D530AD37-84D5-9673-D830-5C892D1840F7}"/>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2137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80885-F02F-EDFB-4F93-1B19ACCC5B9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AA1341C-883F-0B61-AFB0-3C8871F63A1E}"/>
              </a:ext>
            </a:extLst>
          </p:cNvPr>
          <p:cNvSpPr/>
          <p:nvPr/>
        </p:nvSpPr>
        <p:spPr>
          <a:xfrm>
            <a:off x="519470" y="325516"/>
            <a:ext cx="9255323" cy="708779"/>
          </a:xfrm>
          <a:prstGeom prst="rect">
            <a:avLst/>
          </a:prstGeom>
          <a:noFill/>
          <a:ln/>
        </p:spPr>
        <p:txBody>
          <a:bodyPr wrap="none" lIns="0" tIns="0" rIns="0" bIns="0" rtlCol="0" anchor="t"/>
          <a:lstStyle/>
          <a:p>
            <a:pPr marL="0" indent="0" algn="l">
              <a:lnSpc>
                <a:spcPts val="5550"/>
              </a:lnSpc>
              <a:buNone/>
            </a:pPr>
            <a:r>
              <a:rPr lang="en-US" sz="4450" dirty="0">
                <a:solidFill>
                  <a:srgbClr val="1D1D1B"/>
                </a:solidFill>
                <a:latin typeface="Times New Roman" panose="02020603050405020304" pitchFamily="18" charset="0"/>
                <a:ea typeface="Tomorrow Semi Bold" pitchFamily="34" charset="-122"/>
                <a:cs typeface="Times New Roman" panose="02020603050405020304" pitchFamily="18" charset="0"/>
              </a:rPr>
              <a:t>THIẾT KẾ HỆ THỐNG</a:t>
            </a:r>
            <a:endParaRPr lang="en-US" sz="4450"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CC02885D-4A8A-E360-B465-A9B88686206E}"/>
              </a:ext>
            </a:extLst>
          </p:cNvPr>
          <p:cNvSpPr/>
          <p:nvPr/>
        </p:nvSpPr>
        <p:spPr>
          <a:xfrm>
            <a:off x="747131" y="1377203"/>
            <a:ext cx="5346071" cy="362903"/>
          </a:xfrm>
          <a:prstGeom prst="rect">
            <a:avLst/>
          </a:prstGeom>
          <a:noFill/>
          <a:ln/>
        </p:spPr>
        <p:txBody>
          <a:bodyPr wrap="none" lIns="0" tIns="0" rIns="0" bIns="0" rtlCol="0" anchor="t"/>
          <a:lstStyle/>
          <a:p>
            <a:pPr>
              <a:lnSpc>
                <a:spcPts val="2850"/>
              </a:lnSpc>
            </a:pPr>
            <a:r>
              <a:rPr lang="en-US" sz="3200" dirty="0">
                <a:latin typeface="Times New Roman" panose="02020603050405020304" pitchFamily="18" charset="0"/>
                <a:ea typeface="Tahoma" panose="020B0604030504040204" pitchFamily="34" charset="0"/>
                <a:cs typeface="Times New Roman" panose="02020603050405020304" pitchFamily="18" charset="0"/>
              </a:rPr>
              <a:t>CSS — Cascading Style Sheets</a:t>
            </a:r>
          </a:p>
        </p:txBody>
      </p:sp>
      <p:sp>
        <p:nvSpPr>
          <p:cNvPr id="8" name="TextBox 7">
            <a:extLst>
              <a:ext uri="{FF2B5EF4-FFF2-40B4-BE49-F238E27FC236}">
                <a16:creationId xmlns:a16="http://schemas.microsoft.com/office/drawing/2014/main" id="{8F4C8DBB-9683-E9BB-CE47-8F9AC3AB2D62}"/>
              </a:ext>
            </a:extLst>
          </p:cNvPr>
          <p:cNvSpPr txBox="1"/>
          <p:nvPr/>
        </p:nvSpPr>
        <p:spPr>
          <a:xfrm>
            <a:off x="747131" y="2413373"/>
            <a:ext cx="5185317"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Dùng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cục</a:t>
            </a:r>
            <a:r>
              <a:rPr lang="en-US" sz="2000" dirty="0">
                <a:latin typeface="Times New Roman" panose="02020603050405020304" pitchFamily="18" charset="0"/>
                <a:cs typeface="Times New Roman" panose="02020603050405020304" pitchFamily="18" charset="0"/>
              </a:rPr>
              <a:t> (layout), </a:t>
            </a:r>
            <a:r>
              <a:rPr lang="en-US" sz="2000" dirty="0" err="1">
                <a:latin typeface="Times New Roman" panose="02020603050405020304" pitchFamily="18" charset="0"/>
                <a:cs typeface="Times New Roman" panose="02020603050405020304" pitchFamily="18" charset="0"/>
              </a:rPr>
              <a:t>đảm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dễ</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đọc</a:t>
            </a:r>
            <a:r>
              <a:rPr lang="en-US" sz="20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Hỗ</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trợ</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responsive design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thoại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Trong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thẻ</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modal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menu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hướng</a:t>
            </a:r>
            <a:endParaRPr lang="en-US" sz="2000" dirty="0">
              <a:latin typeface="Times New Roman" panose="02020603050405020304" pitchFamily="18" charset="0"/>
              <a:cs typeface="Times New Roman" panose="02020603050405020304" pitchFamily="18" charset="0"/>
            </a:endParaRPr>
          </a:p>
        </p:txBody>
      </p:sp>
      <p:pic>
        <p:nvPicPr>
          <p:cNvPr id="10" name="Picture 9" descr="A blue and orange logo&#10;&#10;AI-generated content may be incorrect.">
            <a:extLst>
              <a:ext uri="{FF2B5EF4-FFF2-40B4-BE49-F238E27FC236}">
                <a16:creationId xmlns:a16="http://schemas.microsoft.com/office/drawing/2014/main" id="{988E6C1C-7F39-953D-4E3B-B5EA1EC5D426}"/>
              </a:ext>
            </a:extLst>
          </p:cNvPr>
          <p:cNvPicPr>
            <a:picLocks noChangeAspect="1"/>
          </p:cNvPicPr>
          <p:nvPr/>
        </p:nvPicPr>
        <p:blipFill>
          <a:blip r:embed="rId3"/>
          <a:stretch>
            <a:fillRect/>
          </a:stretch>
        </p:blipFill>
        <p:spPr>
          <a:xfrm>
            <a:off x="6266986" y="2083014"/>
            <a:ext cx="8201107" cy="4614489"/>
          </a:xfrm>
          <a:prstGeom prst="rect">
            <a:avLst/>
          </a:prstGeom>
        </p:spPr>
      </p:pic>
      <p:sp>
        <p:nvSpPr>
          <p:cNvPr id="12" name="Rectangle 11">
            <a:extLst>
              <a:ext uri="{FF2B5EF4-FFF2-40B4-BE49-F238E27FC236}">
                <a16:creationId xmlns:a16="http://schemas.microsoft.com/office/drawing/2014/main" id="{6604CFE2-3826-6047-1804-28A48F08930A}"/>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7613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9E0B3-A0FE-98C4-D572-C578F0A52F7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097746C5-348B-8348-5C6C-1AA10BA72DB8}"/>
              </a:ext>
            </a:extLst>
          </p:cNvPr>
          <p:cNvSpPr/>
          <p:nvPr/>
        </p:nvSpPr>
        <p:spPr>
          <a:xfrm>
            <a:off x="519470" y="325516"/>
            <a:ext cx="9255323" cy="708779"/>
          </a:xfrm>
          <a:prstGeom prst="rect">
            <a:avLst/>
          </a:prstGeom>
          <a:noFill/>
          <a:ln/>
        </p:spPr>
        <p:txBody>
          <a:bodyPr wrap="none" lIns="0" tIns="0" rIns="0" bIns="0" rtlCol="0" anchor="t"/>
          <a:lstStyle/>
          <a:p>
            <a:pPr marL="0" indent="0" algn="l">
              <a:lnSpc>
                <a:spcPts val="5550"/>
              </a:lnSpc>
              <a:buNone/>
            </a:pPr>
            <a:r>
              <a:rPr lang="en-US" sz="4450" dirty="0">
                <a:solidFill>
                  <a:srgbClr val="1D1D1B"/>
                </a:solidFill>
                <a:latin typeface="Times New Roman" panose="02020603050405020304" pitchFamily="18" charset="0"/>
                <a:ea typeface="Tomorrow Semi Bold" pitchFamily="34" charset="-122"/>
                <a:cs typeface="Times New Roman" panose="02020603050405020304" pitchFamily="18" charset="0"/>
              </a:rPr>
              <a:t>THIẾT KẾ HỆ THỐNG</a:t>
            </a:r>
            <a:endParaRPr lang="en-US" sz="4450"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7053FD44-6844-744B-D804-3C2822B485AF}"/>
              </a:ext>
            </a:extLst>
          </p:cNvPr>
          <p:cNvSpPr/>
          <p:nvPr/>
        </p:nvSpPr>
        <p:spPr>
          <a:xfrm>
            <a:off x="747131" y="1229118"/>
            <a:ext cx="5446431" cy="615378"/>
          </a:xfrm>
          <a:prstGeom prst="rect">
            <a:avLst/>
          </a:prstGeom>
          <a:noFill/>
          <a:ln/>
        </p:spPr>
        <p:txBody>
          <a:bodyPr wrap="none" lIns="0" tIns="0" rIns="0" bIns="0" rtlCol="0" anchor="t"/>
          <a:lstStyle/>
          <a:p>
            <a:r>
              <a:rPr lang="en-US" sz="2600" b="1" dirty="0">
                <a:latin typeface="Times New Roman" panose="02020603050405020304" pitchFamily="18" charset="0"/>
                <a:cs typeface="Times New Roman" panose="02020603050405020304" pitchFamily="18" charset="0"/>
              </a:rPr>
              <a:t>JavaScript (vanilla) </a:t>
            </a:r>
            <a:r>
              <a:rPr lang="en-US" sz="2600" b="1" dirty="0" err="1">
                <a:latin typeface="Times New Roman" panose="02020603050405020304" pitchFamily="18" charset="0"/>
                <a:cs typeface="Times New Roman" panose="02020603050405020304" pitchFamily="18" charset="0"/>
              </a:rPr>
              <a:t>và</a:t>
            </a:r>
            <a:r>
              <a:rPr lang="en-US" sz="2600" b="1" dirty="0">
                <a:latin typeface="Times New Roman" panose="02020603050405020304" pitchFamily="18" charset="0"/>
                <a:cs typeface="Times New Roman" panose="02020603050405020304" pitchFamily="18" charset="0"/>
              </a:rPr>
              <a:t> Frameworks </a:t>
            </a:r>
          </a:p>
          <a:p>
            <a:r>
              <a:rPr lang="en-US" sz="2600" b="1" dirty="0">
                <a:latin typeface="Times New Roman" panose="02020603050405020304" pitchFamily="18" charset="0"/>
                <a:cs typeface="Times New Roman" panose="02020603050405020304" pitchFamily="18" charset="0"/>
              </a:rPr>
              <a:t>(React, Vue, Angular)</a:t>
            </a:r>
          </a:p>
        </p:txBody>
      </p:sp>
      <p:sp>
        <p:nvSpPr>
          <p:cNvPr id="9" name="TextBox 8">
            <a:extLst>
              <a:ext uri="{FF2B5EF4-FFF2-40B4-BE49-F238E27FC236}">
                <a16:creationId xmlns:a16="http://schemas.microsoft.com/office/drawing/2014/main" id="{D5663C80-5458-451F-9F81-66FFCD62C812}"/>
              </a:ext>
            </a:extLst>
          </p:cNvPr>
          <p:cNvSpPr txBox="1"/>
          <p:nvPr/>
        </p:nvSpPr>
        <p:spPr>
          <a:xfrm>
            <a:off x="519470" y="3796845"/>
            <a:ext cx="5865541" cy="2862322"/>
          </a:xfrm>
          <a:prstGeom prst="rect">
            <a:avLst/>
          </a:prstGeom>
          <a:noFill/>
        </p:spPr>
        <p:txBody>
          <a:bodyPr wrap="square" rtlCol="0">
            <a:spAutoFit/>
          </a:bodyPr>
          <a:lstStyle/>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Frameworks/Library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tùy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lựa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chọn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án</a:t>
            </a:r>
            <a:r>
              <a:rPr lang="en-US" sz="2000" dirty="0">
                <a:latin typeface="Times New Roman" panose="02020603050405020304" pitchFamily="18" charset="0"/>
                <a:cs typeface="Times New Roman" panose="02020603050405020304" pitchFamily="18" charset="0"/>
              </a:rPr>
              <a:t>):</a:t>
            </a:r>
          </a:p>
          <a:p>
            <a:pPr marL="800100" lvl="1" indent="-342900">
              <a:buFont typeface="Courier New" panose="02070309020205020404" pitchFamily="49" charset="0"/>
              <a:buChar char="o"/>
            </a:pPr>
            <a:endParaRPr lang="en-US" sz="2000" b="1" dirty="0">
              <a:latin typeface="Times New Roman" panose="02020603050405020304" pitchFamily="18" charset="0"/>
              <a:cs typeface="Times New Roman" panose="02020603050405020304" pitchFamily="18" charset="0"/>
            </a:endParaRPr>
          </a:p>
          <a:p>
            <a:pPr marL="800100" lvl="1" indent="-342900">
              <a:buFont typeface="Courier New" panose="02070309020205020404" pitchFamily="49" charset="0"/>
              <a:buChar char="o"/>
            </a:pPr>
            <a:r>
              <a:rPr lang="en-US" sz="2000" b="1" dirty="0">
                <a:latin typeface="Times New Roman" panose="02020603050405020304" pitchFamily="18" charset="0"/>
                <a:cs typeface="Times New Roman" panose="02020603050405020304" pitchFamily="18" charset="0"/>
              </a:rPr>
              <a:t>React / Vue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giúp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component.</a:t>
            </a:r>
          </a:p>
          <a:p>
            <a:pPr marL="800100" lvl="1" indent="-342900">
              <a:buFont typeface="Courier New" panose="02070309020205020404" pitchFamily="49" charset="0"/>
              <a:buChar char="o"/>
            </a:pPr>
            <a:endParaRPr lang="en-US" sz="2000" b="1" dirty="0">
              <a:latin typeface="Times New Roman" panose="02020603050405020304" pitchFamily="18" charset="0"/>
              <a:cs typeface="Times New Roman" panose="02020603050405020304" pitchFamily="18" charset="0"/>
            </a:endParaRPr>
          </a:p>
          <a:p>
            <a:pPr marL="800100" lvl="1" indent="-342900">
              <a:buFont typeface="Courier New" panose="02070309020205020404" pitchFamily="49" charset="0"/>
              <a:buChar char="o"/>
            </a:pPr>
            <a:r>
              <a:rPr lang="en-US" sz="2000" b="1" dirty="0" err="1">
                <a:latin typeface="Times New Roman" panose="02020603050405020304" pitchFamily="18" charset="0"/>
                <a:cs typeface="Times New Roman" panose="02020603050405020304" pitchFamily="18" charset="0"/>
              </a:rPr>
              <a:t>Sử</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dụng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trong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hệ</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thống</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component </a:t>
            </a:r>
            <a:r>
              <a:rPr lang="en-US" sz="2000" dirty="0" err="1">
                <a:latin typeface="Times New Roman" panose="02020603050405020304" pitchFamily="18" charset="0"/>
                <a:cs typeface="Times New Roman" panose="02020603050405020304" pitchFamily="18" charset="0"/>
              </a:rPr>
              <a:t>danh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kiếm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trọ</a:t>
            </a:r>
            <a:r>
              <a:rPr lang="en-US" sz="2000" dirty="0">
                <a:latin typeface="Times New Roman" panose="02020603050405020304" pitchFamily="18" charset="0"/>
                <a:cs typeface="Times New Roman" panose="02020603050405020304" pitchFamily="18" charset="0"/>
              </a:rPr>
              <a:t>, dashboard admin</a:t>
            </a:r>
          </a:p>
        </p:txBody>
      </p:sp>
      <p:sp>
        <p:nvSpPr>
          <p:cNvPr id="11" name="TextBox 10">
            <a:extLst>
              <a:ext uri="{FF2B5EF4-FFF2-40B4-BE49-F238E27FC236}">
                <a16:creationId xmlns:a16="http://schemas.microsoft.com/office/drawing/2014/main" id="{5F841AB0-110B-2D40-D2C9-B29551B6D4CC}"/>
              </a:ext>
            </a:extLst>
          </p:cNvPr>
          <p:cNvSpPr txBox="1"/>
          <p:nvPr/>
        </p:nvSpPr>
        <p:spPr>
          <a:xfrm>
            <a:off x="519469" y="2308429"/>
            <a:ext cx="5865541"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ea typeface="SimSun" panose="02010600030101010101" pitchFamily="2" charset="-122"/>
              </a:rPr>
              <a:t>JavaScript</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thêm</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tương</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tác</a:t>
            </a:r>
            <a:r>
              <a:rPr lang="en-US" dirty="0">
                <a:latin typeface="Times New Roman" panose="02020603050405020304" pitchFamily="18" charset="0"/>
                <a:ea typeface="SimSun" panose="02010600030101010101" pitchFamily="2" charset="-122"/>
              </a:rPr>
              <a:t> (validate form </a:t>
            </a:r>
            <a:r>
              <a:rPr lang="en-US" dirty="0" err="1">
                <a:latin typeface="Times New Roman" panose="02020603050405020304" pitchFamily="18" charset="0"/>
                <a:ea typeface="SimSun" panose="02010600030101010101" pitchFamily="2" charset="-122"/>
              </a:rPr>
              <a:t>trước</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khi</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gửi</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xử</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lý</a:t>
            </a:r>
            <a:r>
              <a:rPr lang="en-US" dirty="0">
                <a:latin typeface="Times New Roman" panose="02020603050405020304" pitchFamily="18" charset="0"/>
                <a:ea typeface="SimSun" panose="02010600030101010101" pitchFamily="2" charset="-122"/>
              </a:rPr>
              <a:t> click, </a:t>
            </a:r>
            <a:r>
              <a:rPr lang="en-US" dirty="0" err="1">
                <a:latin typeface="Times New Roman" panose="02020603050405020304" pitchFamily="18" charset="0"/>
                <a:ea typeface="SimSun" panose="02010600030101010101" pitchFamily="2" charset="-122"/>
              </a:rPr>
              <a:t>cập</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nhật</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trạng</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thái</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trên</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trang</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và</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gọi</a:t>
            </a:r>
            <a:r>
              <a:rPr lang="en-US" dirty="0">
                <a:latin typeface="Times New Roman" panose="02020603050405020304" pitchFamily="18" charset="0"/>
                <a:ea typeface="SimSun" panose="02010600030101010101" pitchFamily="2" charset="-122"/>
              </a:rPr>
              <a:t> API </a:t>
            </a:r>
            <a:r>
              <a:rPr lang="en-US" dirty="0" err="1">
                <a:latin typeface="Times New Roman" panose="02020603050405020304" pitchFamily="18" charset="0"/>
                <a:ea typeface="SimSun" panose="02010600030101010101" pitchFamily="2" charset="-122"/>
              </a:rPr>
              <a:t>bất</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đồng</a:t>
            </a:r>
            <a:r>
              <a:rPr lang="en-US" dirty="0">
                <a:latin typeface="Times New Roman" panose="02020603050405020304" pitchFamily="18" charset="0"/>
                <a:ea typeface="SimSun" panose="02010600030101010101" pitchFamily="2" charset="-122"/>
              </a:rPr>
              <a:t> </a:t>
            </a:r>
            <a:r>
              <a:rPr lang="en-US" dirty="0" err="1">
                <a:latin typeface="Times New Roman" panose="02020603050405020304" pitchFamily="18" charset="0"/>
                <a:ea typeface="SimSun" panose="02010600030101010101" pitchFamily="2" charset="-122"/>
              </a:rPr>
              <a:t>bộ</a:t>
            </a:r>
            <a:r>
              <a:rPr lang="en-US" dirty="0">
                <a:latin typeface="Times New Roman" panose="02020603050405020304" pitchFamily="18" charset="0"/>
                <a:ea typeface="SimSun" panose="02010600030101010101" pitchFamily="2" charset="-122"/>
              </a:rPr>
              <a:t> (AJAX / fetch).</a:t>
            </a:r>
          </a:p>
          <a:p>
            <a:pPr marL="285750" indent="-285750">
              <a:buFont typeface="Arial" panose="020B0604020202020204" pitchFamily="34" charset="0"/>
              <a:buChar char="•"/>
            </a:pPr>
            <a:endParaRPr lang="en-US" dirty="0"/>
          </a:p>
        </p:txBody>
      </p:sp>
      <p:sp>
        <p:nvSpPr>
          <p:cNvPr id="12" name="Text 1">
            <a:extLst>
              <a:ext uri="{FF2B5EF4-FFF2-40B4-BE49-F238E27FC236}">
                <a16:creationId xmlns:a16="http://schemas.microsoft.com/office/drawing/2014/main" id="{32031A39-C775-6DE8-49A6-00041CDA4FF1}"/>
              </a:ext>
            </a:extLst>
          </p:cNvPr>
          <p:cNvSpPr/>
          <p:nvPr/>
        </p:nvSpPr>
        <p:spPr>
          <a:xfrm>
            <a:off x="8136672" y="1073829"/>
            <a:ext cx="5446431" cy="615378"/>
          </a:xfrm>
          <a:prstGeom prst="rect">
            <a:avLst/>
          </a:prstGeom>
          <a:noFill/>
          <a:ln/>
        </p:spPr>
        <p:txBody>
          <a:bodyPr wrap="none" lIns="0" tIns="0" rIns="0" bIns="0" rtlCol="0" anchor="t"/>
          <a:lstStyle/>
          <a:p>
            <a:r>
              <a:rPr lang="en-US" sz="2600" dirty="0">
                <a:latin typeface="Times New Roman" panose="02020603050405020304" pitchFamily="18" charset="0"/>
                <a:cs typeface="Times New Roman" panose="02020603050405020304" pitchFamily="18" charset="0"/>
              </a:rPr>
              <a:t>Thư </a:t>
            </a:r>
            <a:r>
              <a:rPr lang="en-US" sz="2600" dirty="0" err="1">
                <a:latin typeface="Times New Roman" panose="02020603050405020304" pitchFamily="18" charset="0"/>
                <a:cs typeface="Times New Roman" panose="02020603050405020304" pitchFamily="18" charset="0"/>
              </a:rPr>
              <a:t>viện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giao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diện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tiện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ích</a:t>
            </a:r>
            <a:endParaRPr lang="en-US" sz="260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664F2EFF-6176-3A22-6709-965141BBF8DD}"/>
              </a:ext>
            </a:extLst>
          </p:cNvPr>
          <p:cNvSpPr txBox="1"/>
          <p:nvPr/>
        </p:nvSpPr>
        <p:spPr>
          <a:xfrm>
            <a:off x="7703819" y="2267807"/>
            <a:ext cx="5952813" cy="1323439"/>
          </a:xfrm>
          <a:prstGeom prst="rect">
            <a:avLst/>
          </a:prstGeom>
          <a:noFill/>
        </p:spPr>
        <p:txBody>
          <a:bodyPr wrap="square">
            <a:spAutoFit/>
          </a:bodyPr>
          <a:lstStyle/>
          <a:p>
            <a:pPr marL="800100" indent="-342900" algn="just">
              <a:buFont typeface="Arial" panose="020B0604020202020204" pitchFamily="34" charset="0"/>
              <a:buChar char="•"/>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Bootstrap, Tailwind CSS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hoặc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thư</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viện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component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để</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tăng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tốc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phát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triển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UI.</a:t>
            </a:r>
          </a:p>
          <a:p>
            <a:pPr marL="800100" indent="-342900" algn="just">
              <a:buFont typeface="Arial" panose="020B0604020202020204" pitchFamily="34" charset="0"/>
              <a:buChar char="•"/>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Thư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viện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bản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đồ</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(Google Maps, Leaflet)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để</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hiển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thị</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vị</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trí</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phòng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trọ</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p:txBody>
      </p:sp>
      <p:pic>
        <p:nvPicPr>
          <p:cNvPr id="16" name="Picture 15" descr="A computer chip with many icons around it&#10;&#10;AI-generated content may be incorrect.">
            <a:extLst>
              <a:ext uri="{FF2B5EF4-FFF2-40B4-BE49-F238E27FC236}">
                <a16:creationId xmlns:a16="http://schemas.microsoft.com/office/drawing/2014/main" id="{0BC8D0B8-EB16-73C2-B5AB-5F3C29DA42EC}"/>
              </a:ext>
            </a:extLst>
          </p:cNvPr>
          <p:cNvPicPr>
            <a:picLocks noChangeAspect="1"/>
          </p:cNvPicPr>
          <p:nvPr/>
        </p:nvPicPr>
        <p:blipFill>
          <a:blip r:embed="rId3"/>
          <a:stretch>
            <a:fillRect/>
          </a:stretch>
        </p:blipFill>
        <p:spPr>
          <a:xfrm>
            <a:off x="8547561" y="3964106"/>
            <a:ext cx="4061665" cy="4059754"/>
          </a:xfrm>
          <a:prstGeom prst="rect">
            <a:avLst/>
          </a:prstGeom>
        </p:spPr>
      </p:pic>
      <p:sp>
        <p:nvSpPr>
          <p:cNvPr id="17" name="Rectangle 16">
            <a:extLst>
              <a:ext uri="{FF2B5EF4-FFF2-40B4-BE49-F238E27FC236}">
                <a16:creationId xmlns:a16="http://schemas.microsoft.com/office/drawing/2014/main" id="{F254B46B-907A-9956-F5BD-DEEF278FE6A7}"/>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59632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0BAA4-CD6B-2D8C-4E8B-D31512EAA79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B082FE4C-ECD5-E8EE-957C-CE21C8A3A17C}"/>
              </a:ext>
            </a:extLst>
          </p:cNvPr>
          <p:cNvSpPr/>
          <p:nvPr/>
        </p:nvSpPr>
        <p:spPr>
          <a:xfrm>
            <a:off x="519470" y="325516"/>
            <a:ext cx="9255323" cy="708779"/>
          </a:xfrm>
          <a:prstGeom prst="rect">
            <a:avLst/>
          </a:prstGeom>
          <a:noFill/>
          <a:ln/>
        </p:spPr>
        <p:txBody>
          <a:bodyPr wrap="none" lIns="0" tIns="0" rIns="0" bIns="0" rtlCol="0" anchor="t"/>
          <a:lstStyle/>
          <a:p>
            <a:pPr marL="0" indent="0" algn="l">
              <a:lnSpc>
                <a:spcPts val="5550"/>
              </a:lnSpc>
              <a:buNone/>
            </a:pPr>
            <a:r>
              <a:rPr lang="en-US" sz="4450" dirty="0">
                <a:solidFill>
                  <a:srgbClr val="1D1D1B"/>
                </a:solidFill>
                <a:latin typeface="Times New Roman" panose="02020603050405020304" pitchFamily="18" charset="0"/>
                <a:ea typeface="Tomorrow Semi Bold" pitchFamily="34" charset="-122"/>
                <a:cs typeface="Times New Roman" panose="02020603050405020304" pitchFamily="18" charset="0"/>
              </a:rPr>
              <a:t>THIẾT KẾ HỆ THỐNG</a:t>
            </a:r>
            <a:endParaRPr lang="en-US" sz="4450"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FEB17A60-147D-1666-2FBC-B257BC446612}"/>
              </a:ext>
            </a:extLst>
          </p:cNvPr>
          <p:cNvSpPr/>
          <p:nvPr/>
        </p:nvSpPr>
        <p:spPr>
          <a:xfrm>
            <a:off x="920915" y="1536807"/>
            <a:ext cx="5435281" cy="362903"/>
          </a:xfrm>
          <a:prstGeom prst="rect">
            <a:avLst/>
          </a:prstGeom>
          <a:noFill/>
          <a:ln/>
        </p:spPr>
        <p:txBody>
          <a:bodyPr wrap="none" lIns="0" tIns="0" rIns="0" bIns="0" rtlCol="0" anchor="t"/>
          <a:lstStyle/>
          <a:p>
            <a:r>
              <a:rPr lang="en-US" sz="2600" b="1" dirty="0">
                <a:latin typeface="Times New Roman" panose="02020603050405020304" pitchFamily="18" charset="0"/>
                <a:cs typeface="Times New Roman" panose="02020603050405020304" pitchFamily="18" charset="0"/>
              </a:rPr>
              <a:t>Back-end (</a:t>
            </a:r>
            <a:r>
              <a:rPr lang="en-US" sz="2600" b="1" dirty="0" err="1">
                <a:latin typeface="Times New Roman" panose="02020603050405020304" pitchFamily="18" charset="0"/>
                <a:cs typeface="Times New Roman" panose="02020603050405020304" pitchFamily="18" charset="0"/>
              </a:rPr>
              <a:t>xử</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lý</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nghiệp</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vụ</a:t>
            </a:r>
            <a:r>
              <a:rPr lang="en-US" sz="2600" b="1" dirty="0">
                <a:latin typeface="Times New Roman" panose="02020603050405020304" pitchFamily="18" charset="0"/>
                <a:cs typeface="Times New Roman" panose="02020603050405020304" pitchFamily="18" charset="0"/>
              </a:rPr>
              <a:t>)</a:t>
            </a:r>
            <a:endParaRPr lang="en-US" sz="2600" b="1" i="1"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C8ABA068-D22C-30F7-1EC5-3699DF98A7EA}"/>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243D71D-24B7-1080-C8AE-F85F6E20CB3F}"/>
              </a:ext>
            </a:extLst>
          </p:cNvPr>
          <p:cNvSpPr txBox="1"/>
          <p:nvPr/>
        </p:nvSpPr>
        <p:spPr>
          <a:xfrm>
            <a:off x="519471" y="2778047"/>
            <a:ext cx="5836726" cy="4401205"/>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Quan </a:t>
            </a:r>
            <a:r>
              <a:rPr lang="en-US" sz="2000" b="1" dirty="0" err="1">
                <a:latin typeface="Times New Roman" panose="02020603050405020304" pitchFamily="18" charset="0"/>
                <a:cs typeface="Times New Roman" panose="02020603050405020304" pitchFamily="18" charset="0"/>
              </a:rPr>
              <a:t>hệ</a:t>
            </a:r>
            <a:r>
              <a:rPr lang="en-US" sz="2000" b="1" dirty="0">
                <a:latin typeface="Times New Roman" panose="02020603050405020304" pitchFamily="18" charset="0"/>
                <a:cs typeface="Times New Roman" panose="02020603050405020304" pitchFamily="18" charset="0"/>
              </a:rPr>
              <a:t> (SQL)</a:t>
            </a:r>
            <a:r>
              <a:rPr lang="en-US" sz="2000" dirty="0">
                <a:latin typeface="Times New Roman" panose="02020603050405020304" pitchFamily="18" charset="0"/>
                <a:cs typeface="Times New Roman" panose="02020603050405020304" pitchFamily="18" charset="0"/>
              </a:rPr>
              <a:t>: MySQL, PostgreSQL, SQL Server — </a:t>
            </a:r>
            <a:r>
              <a:rPr lang="en-US" sz="2000" dirty="0" err="1">
                <a:latin typeface="Times New Roman" panose="02020603050405020304" pitchFamily="18" charset="0"/>
                <a:cs typeface="Times New Roman" panose="02020603050405020304" pitchFamily="18" charset="0"/>
              </a:rPr>
              <a:t>phù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khoản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thuê</a:t>
            </a:r>
            <a:r>
              <a:rPr lang="en-US" sz="2000" dirty="0">
                <a:latin typeface="Times New Roman" panose="02020603050405020304" pitchFamily="18" charset="0"/>
                <a:cs typeface="Times New Roman" panose="02020603050405020304" pitchFamily="18" charset="0"/>
              </a:rPr>
              <a:t>. (Trong </a:t>
            </a:r>
            <a:r>
              <a:rPr lang="en-US" sz="2000" dirty="0" err="1">
                <a:latin typeface="Times New Roman" panose="02020603050405020304" pitchFamily="18" charset="0"/>
                <a:cs typeface="Times New Roman" panose="02020603050405020304" pitchFamily="18" charset="0"/>
              </a:rPr>
              <a:t>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mẫu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TaiKhoan</a:t>
            </a:r>
            <a:r>
              <a:rPr lang="en-US" sz="2000" dirty="0">
                <a:latin typeface="Times New Roman" panose="02020603050405020304" pitchFamily="18" charset="0"/>
                <a:cs typeface="Times New Roman" panose="02020603050405020304" pitchFamily="18" charset="0"/>
              </a:rPr>
              <a:t>, Phong, </a:t>
            </a:r>
            <a:r>
              <a:rPr lang="en-US" sz="2000" dirty="0" err="1">
                <a:latin typeface="Times New Roman" panose="02020603050405020304" pitchFamily="18" charset="0"/>
                <a:cs typeface="Times New Roman" panose="02020603050405020304" pitchFamily="18" charset="0"/>
              </a:rPr>
              <a:t>HopDong</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cấu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trúc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SQL). </a:t>
            </a:r>
          </a:p>
          <a:p>
            <a:endParaRPr lang="en-US" sz="20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Phi </a:t>
            </a:r>
            <a:r>
              <a:rPr lang="en-US" sz="2000" b="1" dirty="0" err="1">
                <a:latin typeface="Times New Roman" panose="02020603050405020304" pitchFamily="18" charset="0"/>
                <a:cs typeface="Times New Roman" panose="02020603050405020304" pitchFamily="18" charset="0"/>
              </a:rPr>
              <a:t>quan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hệ</a:t>
            </a:r>
            <a:r>
              <a:rPr lang="en-US" sz="2000" b="1" dirty="0">
                <a:latin typeface="Times New Roman" panose="02020603050405020304" pitchFamily="18" charset="0"/>
                <a:cs typeface="Times New Roman" panose="02020603050405020304" pitchFamily="18" charset="0"/>
              </a:rPr>
              <a:t> (NoSQL)</a:t>
            </a:r>
            <a:r>
              <a:rPr lang="en-US" sz="2000" dirty="0">
                <a:latin typeface="Times New Roman" panose="02020603050405020304" pitchFamily="18" charset="0"/>
                <a:cs typeface="Times New Roman" panose="02020603050405020304" pitchFamily="18" charset="0"/>
              </a:rPr>
              <a:t>: MongoDB —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nội</a:t>
            </a:r>
            <a:r>
              <a:rPr lang="en-US" sz="2000" dirty="0">
                <a:latin typeface="Times New Roman" panose="02020603050405020304" pitchFamily="18" charset="0"/>
                <a:cs typeface="Times New Roman" panose="02020603050405020304" pitchFamily="18" charset="0"/>
              </a:rPr>
              <a:t> dung </a:t>
            </a:r>
            <a:r>
              <a:rPr lang="en-US" sz="2000" dirty="0" err="1">
                <a:latin typeface="Times New Roman" panose="02020603050405020304" pitchFamily="18" charset="0"/>
                <a:cs typeface="Times New Roman" panose="02020603050405020304" pitchFamily="18" charset="0"/>
              </a:rPr>
              <a:t>linh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(log, cache,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meta).</a:t>
            </a:r>
          </a:p>
          <a:p>
            <a:endParaRPr lang="en-US" sz="20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Lưu </a:t>
            </a:r>
            <a:r>
              <a:rPr lang="en-US" sz="2000" b="1" dirty="0" err="1">
                <a:latin typeface="Times New Roman" panose="02020603050405020304" pitchFamily="18" charset="0"/>
                <a:cs typeface="Times New Roman" panose="02020603050405020304" pitchFamily="18" charset="0"/>
              </a:rPr>
              <a:t>ảnh</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lưu</a:t>
            </a:r>
            <a:r>
              <a:rPr lang="en-US" sz="2000" dirty="0">
                <a:latin typeface="Times New Roman" panose="02020603050405020304" pitchFamily="18" charset="0"/>
                <a:cs typeface="Times New Roman" panose="02020603050405020304" pitchFamily="18" charset="0"/>
              </a:rPr>
              <a:t> file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storage (S3/Blob)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dẫn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DB; </a:t>
            </a:r>
            <a:r>
              <a:rPr lang="en-US" sz="2000" dirty="0" err="1">
                <a:latin typeface="Times New Roman" panose="02020603050405020304" pitchFamily="18" charset="0"/>
                <a:cs typeface="Times New Roman" panose="02020603050405020304" pitchFamily="18" charset="0"/>
              </a:rPr>
              <a:t>hoặc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cột</a:t>
            </a:r>
            <a:r>
              <a:rPr lang="en-US" sz="2000" dirty="0">
                <a:latin typeface="Times New Roman" panose="02020603050405020304" pitchFamily="18" charset="0"/>
                <a:cs typeface="Times New Roman" panose="02020603050405020304" pitchFamily="18" charset="0"/>
              </a:rPr>
              <a:t> VARBINARY (</a:t>
            </a:r>
            <a:r>
              <a:rPr lang="en-US" sz="2000" dirty="0" err="1">
                <a:latin typeface="Times New Roman" panose="02020603050405020304" pitchFamily="18" charset="0"/>
                <a:cs typeface="Times New Roman" panose="02020603050405020304" pitchFamily="18" charset="0"/>
              </a:rPr>
              <a:t>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khuyến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lớn</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622EA354-79E3-2E33-9B16-8314712501FF}"/>
              </a:ext>
            </a:extLst>
          </p:cNvPr>
          <p:cNvSpPr txBox="1"/>
          <p:nvPr/>
        </p:nvSpPr>
        <p:spPr>
          <a:xfrm>
            <a:off x="7873596" y="1472620"/>
            <a:ext cx="4937203" cy="492443"/>
          </a:xfrm>
          <a:prstGeom prst="rect">
            <a:avLst/>
          </a:prstGeom>
          <a:noFill/>
        </p:spPr>
        <p:txBody>
          <a:bodyPr wrap="square">
            <a:spAutoFit/>
          </a:bodyPr>
          <a:lstStyle/>
          <a:p>
            <a:r>
              <a:rPr lang="en-US" sz="2600" b="1" dirty="0">
                <a:effectLst/>
                <a:latin typeface="Times New Roman" panose="02020603050405020304" pitchFamily="18" charset="0"/>
                <a:ea typeface="SimSun" panose="02010600030101010101" pitchFamily="2" charset="-122"/>
              </a:rPr>
              <a:t>Bảo </a:t>
            </a:r>
            <a:r>
              <a:rPr lang="en-US" sz="2600" b="1" dirty="0" err="1">
                <a:effectLst/>
                <a:latin typeface="Times New Roman" panose="02020603050405020304" pitchFamily="18" charset="0"/>
                <a:ea typeface="SimSun" panose="02010600030101010101" pitchFamily="2" charset="-122"/>
              </a:rPr>
              <a:t>mật</a:t>
            </a:r>
            <a:r>
              <a:rPr lang="en-US" sz="2600" b="1" dirty="0">
                <a:effectLst/>
                <a:latin typeface="Times New Roman" panose="02020603050405020304" pitchFamily="18" charset="0"/>
                <a:ea typeface="SimSun" panose="02010600030101010101" pitchFamily="2" charset="-122"/>
              </a:rPr>
              <a:t> </a:t>
            </a:r>
            <a:r>
              <a:rPr lang="en-US" sz="2600" b="1" dirty="0" err="1">
                <a:effectLst/>
                <a:latin typeface="Times New Roman" panose="02020603050405020304" pitchFamily="18" charset="0"/>
                <a:ea typeface="SimSun" panose="02010600030101010101" pitchFamily="2" charset="-122"/>
              </a:rPr>
              <a:t>và</a:t>
            </a:r>
            <a:r>
              <a:rPr lang="en-US" sz="2600" b="1" dirty="0">
                <a:effectLst/>
                <a:latin typeface="Times New Roman" panose="02020603050405020304" pitchFamily="18" charset="0"/>
                <a:ea typeface="SimSun" panose="02010600030101010101" pitchFamily="2" charset="-122"/>
              </a:rPr>
              <a:t> </a:t>
            </a:r>
            <a:r>
              <a:rPr lang="en-US" sz="2600" b="1" dirty="0" err="1">
                <a:effectLst/>
                <a:latin typeface="Times New Roman" panose="02020603050405020304" pitchFamily="18" charset="0"/>
                <a:ea typeface="SimSun" panose="02010600030101010101" pitchFamily="2" charset="-122"/>
              </a:rPr>
              <a:t>xác</a:t>
            </a:r>
            <a:r>
              <a:rPr lang="en-US" sz="2600" b="1" dirty="0">
                <a:effectLst/>
                <a:latin typeface="Times New Roman" panose="02020603050405020304" pitchFamily="18" charset="0"/>
                <a:ea typeface="SimSun" panose="02010600030101010101" pitchFamily="2" charset="-122"/>
              </a:rPr>
              <a:t> </a:t>
            </a:r>
            <a:r>
              <a:rPr lang="en-US" sz="2600" b="1" dirty="0" err="1">
                <a:effectLst/>
                <a:latin typeface="Times New Roman" panose="02020603050405020304" pitchFamily="18" charset="0"/>
                <a:ea typeface="SimSun" panose="02010600030101010101" pitchFamily="2" charset="-122"/>
              </a:rPr>
              <a:t>thực</a:t>
            </a:r>
            <a:endParaRPr lang="en-US" sz="2600" b="1" dirty="0"/>
          </a:p>
        </p:txBody>
      </p:sp>
      <p:sp>
        <p:nvSpPr>
          <p:cNvPr id="17" name="TextBox 16">
            <a:extLst>
              <a:ext uri="{FF2B5EF4-FFF2-40B4-BE49-F238E27FC236}">
                <a16:creationId xmlns:a16="http://schemas.microsoft.com/office/drawing/2014/main" id="{E104778B-7B97-DD7C-A9BF-960F5617514A}"/>
              </a:ext>
            </a:extLst>
          </p:cNvPr>
          <p:cNvSpPr txBox="1"/>
          <p:nvPr/>
        </p:nvSpPr>
        <p:spPr>
          <a:xfrm>
            <a:off x="7561362" y="2778047"/>
            <a:ext cx="6756804" cy="4708981"/>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HTTPS / TLS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bắt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buộc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hóa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giữa</a:t>
            </a:r>
            <a:r>
              <a:rPr lang="en-US" sz="2000" dirty="0">
                <a:latin typeface="Times New Roman" panose="02020603050405020304" pitchFamily="18" charset="0"/>
                <a:cs typeface="Times New Roman" panose="02020603050405020304" pitchFamily="18" charset="0"/>
              </a:rPr>
              <a:t> client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server.</a:t>
            </a:r>
          </a:p>
          <a:p>
            <a:pPr marL="342900" indent="-342900">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Xác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thực:</a:t>
            </a:r>
            <a:r>
              <a:rPr lang="en-US" sz="2000" dirty="0" err="1">
                <a:latin typeface="Times New Roman" panose="02020603050405020304" pitchFamily="18" charset="0"/>
                <a:cs typeface="Times New Roman" panose="02020603050405020304" pitchFamily="18" charset="0"/>
              </a:rPr>
              <a:t>Session</a:t>
            </a:r>
            <a:r>
              <a:rPr lang="en-US" sz="2000" dirty="0">
                <a:latin typeface="Times New Roman" panose="02020603050405020304" pitchFamily="18" charset="0"/>
                <a:cs typeface="Times New Roman" panose="02020603050405020304" pitchFamily="18" charset="0"/>
              </a:rPr>
              <a:t> + cookie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CSRF token)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server rendered.</a:t>
            </a:r>
          </a:p>
          <a:p>
            <a:r>
              <a:rPr lang="en-US" sz="2000" dirty="0">
                <a:latin typeface="Times New Roman" panose="02020603050405020304" pitchFamily="18" charset="0"/>
                <a:cs typeface="Times New Roman" panose="02020603050405020304" pitchFamily="18" charset="0"/>
              </a:rPr>
              <a:t>     JWT (JSON Web Token)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SPA (Single Page Application)</a:t>
            </a:r>
          </a:p>
          <a:p>
            <a:pPr marL="342900" indent="-342900">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Phân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quyền</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RBAC (Role-Based Access Control)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Admin /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trọ</a:t>
            </a:r>
            <a:r>
              <a:rPr lang="en-US" sz="2000" dirty="0">
                <a:latin typeface="Times New Roman" panose="02020603050405020304" pitchFamily="18" charset="0"/>
                <a:cs typeface="Times New Roman" panose="02020603050405020304" pitchFamily="18" charset="0"/>
              </a:rPr>
              <a:t> / Sinh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err="1">
                <a:latin typeface="Times New Roman" panose="02020603050405020304" pitchFamily="18" charset="0"/>
                <a:cs typeface="Times New Roman" panose="02020603050405020304" pitchFamily="18" charset="0"/>
              </a:rPr>
              <a:t>Ngăn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chặn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tấn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công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phổ</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biến</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SQL Injection (</a:t>
            </a:r>
            <a:r>
              <a:rPr lang="en-US" sz="2000" dirty="0" err="1">
                <a:latin typeface="Times New Roman" panose="02020603050405020304" pitchFamily="18" charset="0"/>
                <a:cs typeface="Times New Roman" panose="02020603050405020304" pitchFamily="18" charset="0"/>
              </a:rPr>
              <a:t>dùng</a:t>
            </a:r>
            <a:r>
              <a:rPr lang="en-US" sz="2000" dirty="0">
                <a:latin typeface="Times New Roman" panose="02020603050405020304" pitchFamily="18" charset="0"/>
                <a:cs typeface="Times New Roman" panose="02020603050405020304" pitchFamily="18" charset="0"/>
              </a:rPr>
              <a:t> prepared statements/ORM), XSS (sanitize output), CSRF, rate limiting, validate input server-side.</a:t>
            </a:r>
          </a:p>
          <a:p>
            <a:pPr marL="342900" indent="-342900">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Lưu </a:t>
            </a:r>
            <a:r>
              <a:rPr lang="en-US" sz="2000" b="1" dirty="0" err="1">
                <a:latin typeface="Times New Roman" panose="02020603050405020304" pitchFamily="18" charset="0"/>
                <a:cs typeface="Times New Roman" panose="02020603050405020304" pitchFamily="18" charset="0"/>
              </a:rPr>
              <a:t>trữ</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mật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khẩu</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hash </a:t>
            </a:r>
            <a:r>
              <a:rPr lang="en-US" sz="2000" dirty="0" err="1">
                <a:latin typeface="Times New Roman" panose="02020603050405020304" pitchFamily="18" charset="0"/>
                <a:cs typeface="Times New Roman" panose="02020603050405020304" pitchFamily="18" charset="0"/>
              </a:rPr>
              <a:t>mạnh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bcrypt</a:t>
            </a:r>
            <a:r>
              <a:rPr lang="en-US" sz="2000" dirty="0">
                <a:latin typeface="Times New Roman" panose="02020603050405020304" pitchFamily="18" charset="0"/>
                <a:cs typeface="Times New Roman" panose="02020603050405020304" pitchFamily="18" charset="0"/>
              </a:rPr>
              <a:t>, Argon2),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lưu</a:t>
            </a:r>
            <a:r>
              <a:rPr lang="en-US" sz="2000" dirty="0">
                <a:latin typeface="Times New Roman" panose="02020603050405020304" pitchFamily="18" charset="0"/>
                <a:cs typeface="Times New Roman" panose="02020603050405020304" pitchFamily="18" charset="0"/>
              </a:rPr>
              <a:t> plaintext.</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8286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DA6CE-5774-CEB0-2F75-A4E40466DDC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FF2CAFE-B45A-57A4-3AFC-33AA0B262647}"/>
              </a:ext>
            </a:extLst>
          </p:cNvPr>
          <p:cNvSpPr/>
          <p:nvPr/>
        </p:nvSpPr>
        <p:spPr>
          <a:xfrm>
            <a:off x="519470" y="325516"/>
            <a:ext cx="9255323" cy="708779"/>
          </a:xfrm>
          <a:prstGeom prst="rect">
            <a:avLst/>
          </a:prstGeom>
          <a:noFill/>
          <a:ln/>
        </p:spPr>
        <p:txBody>
          <a:bodyPr wrap="none" lIns="0" tIns="0" rIns="0" bIns="0" rtlCol="0" anchor="t"/>
          <a:lstStyle/>
          <a:p>
            <a:pPr marL="0" indent="0" algn="l">
              <a:lnSpc>
                <a:spcPts val="5550"/>
              </a:lnSpc>
              <a:buNone/>
            </a:pPr>
            <a:r>
              <a:rPr lang="en-US" sz="4450" dirty="0">
                <a:solidFill>
                  <a:srgbClr val="1D1D1B"/>
                </a:solidFill>
                <a:latin typeface="Times New Roman" panose="02020603050405020304" pitchFamily="18" charset="0"/>
                <a:ea typeface="Tomorrow Semi Bold" pitchFamily="34" charset="-122"/>
                <a:cs typeface="Times New Roman" panose="02020603050405020304" pitchFamily="18" charset="0"/>
              </a:rPr>
              <a:t>THIẾT KẾ HỆ THỐNG</a:t>
            </a:r>
            <a:endParaRPr lang="en-US" sz="4450"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1F868B0E-CA5B-8FD3-E9E7-033FB8AAC9B1}"/>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301544B-5A9A-CD6C-DE11-4D1337C32B8A}"/>
              </a:ext>
            </a:extLst>
          </p:cNvPr>
          <p:cNvSpPr txBox="1"/>
          <p:nvPr/>
        </p:nvSpPr>
        <p:spPr>
          <a:xfrm>
            <a:off x="519470" y="1610681"/>
            <a:ext cx="5201106" cy="492443"/>
          </a:xfrm>
          <a:prstGeom prst="rect">
            <a:avLst/>
          </a:prstGeom>
          <a:noFill/>
        </p:spPr>
        <p:txBody>
          <a:bodyPr wrap="square">
            <a:spAutoFit/>
          </a:bodyPr>
          <a:lstStyle/>
          <a:p>
            <a:r>
              <a:rPr lang="en-US" sz="2600" b="1" dirty="0">
                <a:effectLst/>
                <a:latin typeface="Times New Roman" panose="02020603050405020304" pitchFamily="18" charset="0"/>
                <a:ea typeface="SimSun" panose="02010600030101010101" pitchFamily="2" charset="-122"/>
              </a:rPr>
              <a:t>Công </a:t>
            </a:r>
            <a:r>
              <a:rPr lang="en-US" sz="2600" b="1" dirty="0" err="1">
                <a:effectLst/>
                <a:latin typeface="Times New Roman" panose="02020603050405020304" pitchFamily="18" charset="0"/>
                <a:ea typeface="SimSun" panose="02010600030101010101" pitchFamily="2" charset="-122"/>
              </a:rPr>
              <a:t>cụ</a:t>
            </a:r>
            <a:r>
              <a:rPr lang="en-US" sz="2600" b="1" dirty="0">
                <a:effectLst/>
                <a:latin typeface="Times New Roman" panose="02020603050405020304" pitchFamily="18" charset="0"/>
                <a:ea typeface="SimSun" panose="02010600030101010101" pitchFamily="2" charset="-122"/>
              </a:rPr>
              <a:t> </a:t>
            </a:r>
            <a:r>
              <a:rPr lang="en-US" sz="2600" b="1" dirty="0" err="1">
                <a:effectLst/>
                <a:latin typeface="Times New Roman" panose="02020603050405020304" pitchFamily="18" charset="0"/>
                <a:ea typeface="SimSun" panose="02010600030101010101" pitchFamily="2" charset="-122"/>
              </a:rPr>
              <a:t>phát</a:t>
            </a:r>
            <a:r>
              <a:rPr lang="en-US" sz="2600" b="1" dirty="0">
                <a:effectLst/>
                <a:latin typeface="Times New Roman" panose="02020603050405020304" pitchFamily="18" charset="0"/>
                <a:ea typeface="SimSun" panose="02010600030101010101" pitchFamily="2" charset="-122"/>
              </a:rPr>
              <a:t> </a:t>
            </a:r>
            <a:r>
              <a:rPr lang="en-US" sz="2600" b="1" dirty="0" err="1">
                <a:effectLst/>
                <a:latin typeface="Times New Roman" panose="02020603050405020304" pitchFamily="18" charset="0"/>
                <a:ea typeface="SimSun" panose="02010600030101010101" pitchFamily="2" charset="-122"/>
              </a:rPr>
              <a:t>triển</a:t>
            </a:r>
            <a:r>
              <a:rPr lang="en-US" sz="2600" b="1" dirty="0">
                <a:effectLst/>
                <a:latin typeface="Times New Roman" panose="02020603050405020304" pitchFamily="18" charset="0"/>
                <a:ea typeface="SimSun" panose="02010600030101010101" pitchFamily="2" charset="-122"/>
              </a:rPr>
              <a:t> &amp; </a:t>
            </a:r>
            <a:r>
              <a:rPr lang="en-US" sz="2600" b="1" dirty="0" err="1">
                <a:effectLst/>
                <a:latin typeface="Times New Roman" panose="02020603050405020304" pitchFamily="18" charset="0"/>
                <a:ea typeface="SimSun" panose="02010600030101010101" pitchFamily="2" charset="-122"/>
              </a:rPr>
              <a:t>kiểm</a:t>
            </a:r>
            <a:r>
              <a:rPr lang="en-US" sz="2600" b="1" dirty="0">
                <a:effectLst/>
                <a:latin typeface="Times New Roman" panose="02020603050405020304" pitchFamily="18" charset="0"/>
                <a:ea typeface="SimSun" panose="02010600030101010101" pitchFamily="2" charset="-122"/>
              </a:rPr>
              <a:t> </a:t>
            </a:r>
            <a:r>
              <a:rPr lang="en-US" sz="2600" b="1" dirty="0" err="1">
                <a:effectLst/>
                <a:latin typeface="Times New Roman" panose="02020603050405020304" pitchFamily="18" charset="0"/>
                <a:ea typeface="SimSun" panose="02010600030101010101" pitchFamily="2" charset="-122"/>
              </a:rPr>
              <a:t>thử</a:t>
            </a:r>
            <a:endParaRPr lang="en-US" sz="2600" b="1" dirty="0"/>
          </a:p>
        </p:txBody>
      </p:sp>
      <p:sp>
        <p:nvSpPr>
          <p:cNvPr id="7" name="TextBox 6">
            <a:extLst>
              <a:ext uri="{FF2B5EF4-FFF2-40B4-BE49-F238E27FC236}">
                <a16:creationId xmlns:a16="http://schemas.microsoft.com/office/drawing/2014/main" id="{58FE31DE-D54D-38F0-6EE8-638CFEFAA712}"/>
              </a:ext>
            </a:extLst>
          </p:cNvPr>
          <p:cNvSpPr txBox="1"/>
          <p:nvPr/>
        </p:nvSpPr>
        <p:spPr>
          <a:xfrm>
            <a:off x="122665" y="2679510"/>
            <a:ext cx="6523462" cy="3416320"/>
          </a:xfrm>
          <a:prstGeom prst="rect">
            <a:avLst/>
          </a:prstGeom>
          <a:noFill/>
        </p:spPr>
        <p:txBody>
          <a:bodyPr wrap="square">
            <a:spAutoFit/>
          </a:bodyPr>
          <a:lstStyle/>
          <a:p>
            <a:pPr marL="742950" indent="-285750" algn="just">
              <a:buFont typeface="Arial" panose="020B0604020202020204" pitchFamily="34" charset="0"/>
              <a:buChar char="•"/>
            </a:pPr>
            <a:r>
              <a:rPr lang="en-US" sz="1800" b="1" dirty="0">
                <a:effectLst/>
                <a:latin typeface="Times New Roman" panose="02020603050405020304" pitchFamily="18" charset="0"/>
                <a:ea typeface="SimSun" panose="02010600030101010101" pitchFamily="2" charset="-122"/>
              </a:rPr>
              <a:t>IDE / Editor:</a:t>
            </a:r>
            <a:r>
              <a:rPr lang="en-US" sz="1800" dirty="0">
                <a:effectLst/>
                <a:latin typeface="Times New Roman" panose="02020603050405020304" pitchFamily="18" charset="0"/>
                <a:ea typeface="SimSun" panose="02010600030101010101" pitchFamily="2" charset="-122"/>
              </a:rPr>
              <a:t> VS Code, WebStorm, Visual Studio.</a:t>
            </a:r>
            <a:endParaRPr lang="en-US" sz="16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endParaRPr lang="en-US" sz="1800" b="1"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endParaRPr lang="en-US" sz="1800" b="1"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1800" b="1" dirty="0">
                <a:effectLst/>
                <a:latin typeface="Times New Roman" panose="02020603050405020304" pitchFamily="18" charset="0"/>
                <a:ea typeface="SimSun" panose="02010600030101010101" pitchFamily="2" charset="-122"/>
              </a:rPr>
              <a:t>Quản </a:t>
            </a:r>
            <a:r>
              <a:rPr lang="en-US" sz="1800" b="1" dirty="0" err="1">
                <a:effectLst/>
                <a:latin typeface="Times New Roman" panose="02020603050405020304" pitchFamily="18" charset="0"/>
                <a:ea typeface="SimSun" panose="02010600030101010101" pitchFamily="2" charset="-122"/>
              </a:rPr>
              <a:t>lý</a:t>
            </a:r>
            <a:r>
              <a:rPr lang="en-US" sz="1800" b="1" dirty="0">
                <a:effectLst/>
                <a:latin typeface="Times New Roman" panose="02020603050405020304" pitchFamily="18" charset="0"/>
                <a:ea typeface="SimSun" panose="02010600030101010101" pitchFamily="2" charset="-122"/>
              </a:rPr>
              <a:t> </a:t>
            </a:r>
            <a:r>
              <a:rPr lang="en-US" sz="1800" b="1" dirty="0" err="1">
                <a:effectLst/>
                <a:latin typeface="Times New Roman" panose="02020603050405020304" pitchFamily="18" charset="0"/>
                <a:ea typeface="SimSun" panose="02010600030101010101" pitchFamily="2" charset="-122"/>
              </a:rPr>
              <a:t>mã</a:t>
            </a:r>
            <a:r>
              <a:rPr lang="en-US" sz="1800" b="1" dirty="0">
                <a:effectLst/>
                <a:latin typeface="Times New Roman" panose="02020603050405020304" pitchFamily="18" charset="0"/>
                <a:ea typeface="SimSun" panose="02010600030101010101" pitchFamily="2" charset="-122"/>
              </a:rPr>
              <a:t> </a:t>
            </a:r>
            <a:r>
              <a:rPr lang="en-US" sz="1800" b="1" dirty="0" err="1">
                <a:effectLst/>
                <a:latin typeface="Times New Roman" panose="02020603050405020304" pitchFamily="18" charset="0"/>
                <a:ea typeface="SimSun" panose="02010600030101010101" pitchFamily="2" charset="-122"/>
              </a:rPr>
              <a:t>nguồn</a:t>
            </a:r>
            <a:r>
              <a:rPr lang="en-US" sz="1800" b="1"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Git + GitHub/GitLab.</a:t>
            </a:r>
            <a:endParaRPr lang="en-US" sz="16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endParaRPr lang="en-US" sz="1800" b="1"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endParaRPr lang="en-US" sz="1800" b="1"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1800" b="1" dirty="0" err="1">
                <a:effectLst/>
                <a:latin typeface="Times New Roman" panose="02020603050405020304" pitchFamily="18" charset="0"/>
                <a:ea typeface="SimSun" panose="02010600030101010101" pitchFamily="2" charset="-122"/>
              </a:rPr>
              <a:t>Kiểm</a:t>
            </a:r>
            <a:r>
              <a:rPr lang="en-US" sz="1800" b="1" dirty="0">
                <a:effectLst/>
                <a:latin typeface="Times New Roman" panose="02020603050405020304" pitchFamily="18" charset="0"/>
                <a:ea typeface="SimSun" panose="02010600030101010101" pitchFamily="2" charset="-122"/>
              </a:rPr>
              <a:t> </a:t>
            </a:r>
            <a:r>
              <a:rPr lang="en-US" sz="1800" b="1" dirty="0" err="1">
                <a:effectLst/>
                <a:latin typeface="Times New Roman" panose="02020603050405020304" pitchFamily="18" charset="0"/>
                <a:ea typeface="SimSun" panose="02010600030101010101" pitchFamily="2" charset="-122"/>
              </a:rPr>
              <a:t>thử</a:t>
            </a:r>
            <a:r>
              <a:rPr lang="en-US" sz="1800" b="1"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unit test, integration test (Jest, </a:t>
            </a:r>
            <a:r>
              <a:rPr lang="en-US" sz="1800" dirty="0" err="1">
                <a:effectLst/>
                <a:latin typeface="Times New Roman" panose="02020603050405020304" pitchFamily="18" charset="0"/>
                <a:ea typeface="SimSun" panose="02010600030101010101" pitchFamily="2" charset="-122"/>
              </a:rPr>
              <a:t>PyTest</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xUnit</a:t>
            </a:r>
            <a:r>
              <a:rPr lang="en-US" sz="1800" dirty="0">
                <a:effectLst/>
                <a:latin typeface="Times New Roman" panose="02020603050405020304" pitchFamily="18" charset="0"/>
                <a:ea typeface="SimSun" panose="02010600030101010101" pitchFamily="2" charset="-122"/>
              </a:rPr>
              <a:t>), end-to-end test (Cypress).</a:t>
            </a:r>
            <a:endParaRPr lang="en-US" sz="16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endParaRPr lang="en-US" sz="1800" b="1"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endParaRPr lang="en-US" b="1" dirty="0">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1800" b="1" dirty="0">
                <a:effectLst/>
                <a:latin typeface="Times New Roman" panose="02020603050405020304" pitchFamily="18" charset="0"/>
                <a:ea typeface="SimSun" panose="02010600030101010101" pitchFamily="2" charset="-122"/>
              </a:rPr>
              <a:t>Quản </a:t>
            </a:r>
            <a:r>
              <a:rPr lang="en-US" sz="1800" b="1" dirty="0" err="1">
                <a:effectLst/>
                <a:latin typeface="Times New Roman" panose="02020603050405020304" pitchFamily="18" charset="0"/>
                <a:ea typeface="SimSun" panose="02010600030101010101" pitchFamily="2" charset="-122"/>
              </a:rPr>
              <a:t>lý</a:t>
            </a:r>
            <a:r>
              <a:rPr lang="en-US" sz="1800" b="1" dirty="0">
                <a:effectLst/>
                <a:latin typeface="Times New Roman" panose="02020603050405020304" pitchFamily="18" charset="0"/>
                <a:ea typeface="SimSun" panose="02010600030101010101" pitchFamily="2" charset="-122"/>
              </a:rPr>
              <a:t> </a:t>
            </a:r>
            <a:r>
              <a:rPr lang="en-US" sz="1800" b="1" dirty="0" err="1">
                <a:effectLst/>
                <a:latin typeface="Times New Roman" panose="02020603050405020304" pitchFamily="18" charset="0"/>
                <a:ea typeface="SimSun" panose="02010600030101010101" pitchFamily="2" charset="-122"/>
              </a:rPr>
              <a:t>dự</a:t>
            </a:r>
            <a:r>
              <a:rPr lang="en-US" sz="1800" b="1" dirty="0">
                <a:effectLst/>
                <a:latin typeface="Times New Roman" panose="02020603050405020304" pitchFamily="18" charset="0"/>
                <a:ea typeface="SimSun" panose="02010600030101010101" pitchFamily="2" charset="-122"/>
              </a:rPr>
              <a:t> </a:t>
            </a:r>
            <a:r>
              <a:rPr lang="en-US" sz="1800" b="1" dirty="0" err="1">
                <a:effectLst/>
                <a:latin typeface="Times New Roman" panose="02020603050405020304" pitchFamily="18" charset="0"/>
                <a:ea typeface="SimSun" panose="02010600030101010101" pitchFamily="2" charset="-122"/>
              </a:rPr>
              <a:t>án</a:t>
            </a:r>
            <a:r>
              <a:rPr lang="en-US" sz="1800" b="1"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Jira / Trello, </a:t>
            </a:r>
            <a:r>
              <a:rPr lang="en-US" sz="1800" dirty="0" err="1">
                <a:effectLst/>
                <a:latin typeface="Times New Roman" panose="02020603050405020304" pitchFamily="18" charset="0"/>
                <a:ea typeface="SimSun" panose="02010600030101010101" pitchFamily="2" charset="-122"/>
              </a:rPr>
              <a:t>kèm</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theo</a:t>
            </a:r>
            <a:r>
              <a:rPr lang="en-US" sz="1800" dirty="0">
                <a:effectLst/>
                <a:latin typeface="Times New Roman" panose="02020603050405020304" pitchFamily="18" charset="0"/>
                <a:ea typeface="SimSun" panose="02010600030101010101" pitchFamily="2" charset="-122"/>
              </a:rPr>
              <a:t> CI </a:t>
            </a:r>
            <a:r>
              <a:rPr lang="en-US" sz="1800" dirty="0" err="1">
                <a:effectLst/>
                <a:latin typeface="Times New Roman" panose="02020603050405020304" pitchFamily="18" charset="0"/>
                <a:ea typeface="SimSun" panose="02010600030101010101" pitchFamily="2" charset="-122"/>
              </a:rPr>
              <a:t>để</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đảm</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bảo</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chất</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lượng</a:t>
            </a:r>
            <a:endParaRPr lang="en-US" sz="1600" dirty="0">
              <a:effectLst/>
              <a:latin typeface="Times New Roman" panose="02020603050405020304" pitchFamily="18" charset="0"/>
              <a:ea typeface="SimSun" panose="02010600030101010101" pitchFamily="2" charset="-122"/>
            </a:endParaRPr>
          </a:p>
        </p:txBody>
      </p:sp>
      <p:sp>
        <p:nvSpPr>
          <p:cNvPr id="10" name="TextBox 9">
            <a:extLst>
              <a:ext uri="{FF2B5EF4-FFF2-40B4-BE49-F238E27FC236}">
                <a16:creationId xmlns:a16="http://schemas.microsoft.com/office/drawing/2014/main" id="{5F54C8E1-DE75-8B92-9C07-23FCD121AA02}"/>
              </a:ext>
            </a:extLst>
          </p:cNvPr>
          <p:cNvSpPr txBox="1"/>
          <p:nvPr/>
        </p:nvSpPr>
        <p:spPr>
          <a:xfrm>
            <a:off x="7697138" y="1610681"/>
            <a:ext cx="5201106" cy="523220"/>
          </a:xfrm>
          <a:prstGeom prst="rect">
            <a:avLst/>
          </a:prstGeom>
          <a:noFill/>
        </p:spPr>
        <p:txBody>
          <a:bodyPr wrap="square">
            <a:spAutoFit/>
          </a:bodyPr>
          <a:lstStyle/>
          <a:p>
            <a:r>
              <a:rPr lang="en-US" sz="2800" b="1" dirty="0" err="1">
                <a:latin typeface="Times New Roman" panose="02020603050405020304" pitchFamily="18" charset="0"/>
                <a:cs typeface="Times New Roman" panose="02020603050405020304" pitchFamily="18" charset="0"/>
              </a:rPr>
              <a:t>chức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năng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cụ</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thể</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của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thống</a:t>
            </a:r>
            <a:r>
              <a:rPr lang="en-US" sz="2800" b="1" dirty="0">
                <a:latin typeface="Times New Roman" panose="02020603050405020304" pitchFamily="18" charset="0"/>
                <a:cs typeface="Times New Roman" panose="02020603050405020304" pitchFamily="18" charset="0"/>
              </a:rPr>
              <a:t> </a:t>
            </a:r>
          </a:p>
        </p:txBody>
      </p:sp>
      <p:sp>
        <p:nvSpPr>
          <p:cNvPr id="14" name="TextBox 13">
            <a:extLst>
              <a:ext uri="{FF2B5EF4-FFF2-40B4-BE49-F238E27FC236}">
                <a16:creationId xmlns:a16="http://schemas.microsoft.com/office/drawing/2014/main" id="{0F21CC31-B14D-9DE1-DD66-551CC4126B6D}"/>
              </a:ext>
            </a:extLst>
          </p:cNvPr>
          <p:cNvSpPr txBox="1"/>
          <p:nvPr/>
        </p:nvSpPr>
        <p:spPr>
          <a:xfrm>
            <a:off x="6871940" y="2579549"/>
            <a:ext cx="7320774" cy="5324535"/>
          </a:xfrm>
          <a:prstGeom prst="rect">
            <a:avLst/>
          </a:prstGeom>
          <a:noFill/>
        </p:spPr>
        <p:txBody>
          <a:bodyPr wrap="square">
            <a:spAutoFit/>
          </a:bodyPr>
          <a:lstStyle/>
          <a:p>
            <a:pPr marL="800100" indent="-342900">
              <a:buFont typeface="Arial" panose="020B0604020202020204" pitchFamily="34" charset="0"/>
              <a:buChar char="•"/>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Trang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tìm</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kiếm</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phòng</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HTML/CSS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để</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cấu</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trúc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&amp;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trình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bày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JS/React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để</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tương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tác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bộ</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lọc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API GET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api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rooms?price</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=...&amp;district=...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để</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lấy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dữ</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liệu</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DB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trả</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về</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kết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quả</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có</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index.</a:t>
            </a:r>
          </a:p>
          <a:p>
            <a:pPr marL="800100" indent="-342900">
              <a:buFont typeface="Arial" panose="020B0604020202020204" pitchFamily="34" charset="0"/>
              <a:buChar char="•"/>
            </a:pPr>
            <a:endParaRPr lang="en-US" sz="20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800100" indent="-342900">
              <a:buFont typeface="Arial" panose="020B0604020202020204" pitchFamily="34" charset="0"/>
              <a:buChar char="•"/>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Form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đăng</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tin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của</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chủ</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trọ</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HTML form + client-side validation (JS) + server-side validation;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ảnh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upload qua endpoint POST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api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/rooms/:id/images.</a:t>
            </a:r>
          </a:p>
          <a:p>
            <a:pPr marL="800100" indent="-342900">
              <a:buFont typeface="Arial" panose="020B0604020202020204" pitchFamily="34" charset="0"/>
              <a:buChar char="•"/>
            </a:pPr>
            <a:endParaRPr lang="en-US" sz="20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800100" indent="-342900">
              <a:buFont typeface="Arial" panose="020B0604020202020204" pitchFamily="34" charset="0"/>
              <a:buChar char="•"/>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Quản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lý</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hợp</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đồng</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&amp;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tiền</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thuê</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back-end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tính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toán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bảng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HopDong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TienThueThang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trong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DB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đã</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mô</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tả</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trong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chương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thiết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kế</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dữ</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liệu</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p>
          <a:p>
            <a:pPr marL="800100" indent="-342900">
              <a:buFont typeface="Arial" panose="020B0604020202020204" pitchFamily="34" charset="0"/>
              <a:buChar char="•"/>
            </a:pPr>
            <a:endParaRPr lang="en-US" sz="20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800100" indent="-342900">
              <a:buFont typeface="Arial" panose="020B0604020202020204" pitchFamily="34" charset="0"/>
              <a:buChar char="•"/>
            </a:pP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Xác</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thực</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chủ</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dirty="0" err="1">
                <a:effectLst/>
                <a:latin typeface="Times New Roman" panose="02020603050405020304" pitchFamily="18" charset="0"/>
                <a:ea typeface="SimSun" panose="02010600030101010101" pitchFamily="2" charset="-122"/>
                <a:cs typeface="Times New Roman" panose="02020603050405020304" pitchFamily="18" charset="0"/>
              </a:rPr>
              <a:t>trọ</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upload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giấy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tờ</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(HTML file input),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lưu</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file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vào</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storage,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tạo</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record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YeuCauXacThucChuTro</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để</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Admin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duyệt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quy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trình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này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liên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kết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front-end form → API →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bảng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YeuCauXacThucChuTro</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486307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259089" y="494639"/>
            <a:ext cx="2156698" cy="230386"/>
          </a:xfrm>
          <a:prstGeom prst="rect">
            <a:avLst/>
          </a:prstGeom>
          <a:noFill/>
          <a:ln/>
        </p:spPr>
        <p:txBody>
          <a:bodyPr wrap="none" lIns="0" tIns="0" rIns="0" bIns="0" rtlCol="0" anchor="t"/>
          <a:lstStyle/>
          <a:p>
            <a:pPr marL="0" indent="0" algn="l">
              <a:lnSpc>
                <a:spcPts val="1800"/>
              </a:lnSpc>
              <a:buNone/>
            </a:pPr>
            <a:r>
              <a:rPr lang="en-US" sz="3200" b="1" dirty="0">
                <a:solidFill>
                  <a:srgbClr val="312F2B"/>
                </a:solidFill>
                <a:latin typeface="Times New Roman" panose="02020603050405020304" pitchFamily="18" charset="0"/>
                <a:ea typeface="Gelasio" pitchFamily="34" charset="-122"/>
                <a:cs typeface="Times New Roman" panose="02020603050405020304" pitchFamily="18" charset="0"/>
              </a:rPr>
              <a:t>CHƯƠNG 1: TỔNG QUAN</a:t>
            </a:r>
            <a:endParaRPr lang="en-US" sz="3200" b="1" dirty="0">
              <a:latin typeface="Times New Roman" panose="02020603050405020304" pitchFamily="18" charset="0"/>
              <a:cs typeface="Times New Roman" panose="02020603050405020304" pitchFamily="18" charset="0"/>
            </a:endParaRPr>
          </a:p>
        </p:txBody>
      </p:sp>
      <p:sp>
        <p:nvSpPr>
          <p:cNvPr id="3" name="Text 1"/>
          <p:cNvSpPr/>
          <p:nvPr/>
        </p:nvSpPr>
        <p:spPr>
          <a:xfrm>
            <a:off x="793790" y="1186101"/>
            <a:ext cx="6664523" cy="635794"/>
          </a:xfrm>
          <a:prstGeom prst="rect">
            <a:avLst/>
          </a:prstGeom>
          <a:noFill/>
          <a:ln/>
        </p:spPr>
        <p:txBody>
          <a:bodyPr wrap="none" lIns="0" tIns="0" rIns="0" bIns="0" rtlCol="0" anchor="t"/>
          <a:lstStyle/>
          <a:p>
            <a:pPr marL="0" indent="0" algn="l">
              <a:lnSpc>
                <a:spcPts val="5000"/>
              </a:lnSpc>
              <a:buNone/>
            </a:pPr>
            <a:r>
              <a:rPr lang="en-US" sz="4000" dirty="0">
                <a:solidFill>
                  <a:srgbClr val="312F2B"/>
                </a:solidFill>
                <a:latin typeface="Times New Roman" panose="02020603050405020304" pitchFamily="18" charset="0"/>
                <a:ea typeface="Gelasio" pitchFamily="34" charset="-122"/>
                <a:cs typeface="Times New Roman" panose="02020603050405020304" pitchFamily="18" charset="0"/>
              </a:rPr>
              <a:t>Giới thiệu &amp; Lý do chọn đề tài</a:t>
            </a:r>
            <a:endParaRPr lang="en-US" sz="40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1550443" y="1996019"/>
            <a:ext cx="4071039" cy="4071039"/>
          </a:xfrm>
          <a:prstGeom prst="rect">
            <a:avLst/>
          </a:prstGeom>
          <a:ln>
            <a:noFill/>
          </a:ln>
          <a:effectLst>
            <a:outerShdw blurRad="292100" dist="139700" dir="2700000" algn="tl" rotWithShape="0">
              <a:srgbClr val="333333">
                <a:alpha val="65000"/>
              </a:srgbClr>
            </a:outerShdw>
          </a:effectLst>
        </p:spPr>
      </p:pic>
      <p:sp>
        <p:nvSpPr>
          <p:cNvPr id="5" name="Text 2"/>
          <p:cNvSpPr/>
          <p:nvPr/>
        </p:nvSpPr>
        <p:spPr>
          <a:xfrm>
            <a:off x="793790" y="6496645"/>
            <a:ext cx="3325535" cy="276344"/>
          </a:xfrm>
          <a:prstGeom prst="rect">
            <a:avLst/>
          </a:prstGeom>
          <a:noFill/>
          <a:ln/>
        </p:spPr>
        <p:txBody>
          <a:bodyPr wrap="none" lIns="0" tIns="0" rIns="0" bIns="0" rtlCol="0" anchor="t"/>
          <a:lstStyle/>
          <a:p>
            <a:pPr marL="0" indent="0" algn="l">
              <a:lnSpc>
                <a:spcPts val="2150"/>
              </a:lnSpc>
              <a:buNone/>
            </a:pPr>
            <a:r>
              <a:rPr lang="en-US" sz="3200" dirty="0">
                <a:solidFill>
                  <a:srgbClr val="312F2B"/>
                </a:solidFill>
                <a:latin typeface="Times New Roman" panose="02020603050405020304" pitchFamily="18" charset="0"/>
                <a:ea typeface="Gelasio" pitchFamily="34" charset="-122"/>
                <a:cs typeface="Times New Roman" panose="02020603050405020304" pitchFamily="18" charset="0"/>
              </a:rPr>
              <a:t>Nhu cầu cấp thiết tại Thái Nguyên</a:t>
            </a:r>
            <a:endParaRPr lang="en-US" sz="3200" dirty="0">
              <a:latin typeface="Times New Roman" panose="02020603050405020304" pitchFamily="18" charset="0"/>
              <a:cs typeface="Times New Roman" panose="02020603050405020304" pitchFamily="18" charset="0"/>
            </a:endParaRPr>
          </a:p>
        </p:txBody>
      </p:sp>
      <p:sp>
        <p:nvSpPr>
          <p:cNvPr id="6" name="Text 3"/>
          <p:cNvSpPr/>
          <p:nvPr/>
        </p:nvSpPr>
        <p:spPr>
          <a:xfrm>
            <a:off x="793790" y="6920389"/>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Thái Nguyên là trung tâm giáo dục lớn, tập trung lượng lớn sinh viên từ các tỉnh.</a:t>
            </a:r>
            <a:endParaRPr lang="en-US" sz="2400" dirty="0">
              <a:latin typeface="Times New Roman" panose="02020603050405020304" pitchFamily="18" charset="0"/>
              <a:cs typeface="Times New Roman" panose="02020603050405020304" pitchFamily="18" charset="0"/>
            </a:endParaRPr>
          </a:p>
        </p:txBody>
      </p:sp>
      <p:sp>
        <p:nvSpPr>
          <p:cNvPr id="7" name="Text 4"/>
          <p:cNvSpPr/>
          <p:nvPr/>
        </p:nvSpPr>
        <p:spPr>
          <a:xfrm>
            <a:off x="793790" y="7207687"/>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Nhu cầu tìm chỗ ở, thuê trọ luôn ở mức rất cao, đặc biệt vào đầu năm học.</a:t>
            </a:r>
            <a:endParaRPr lang="en-US" sz="2400" dirty="0">
              <a:latin typeface="Times New Roman" panose="02020603050405020304" pitchFamily="18" charset="0"/>
              <a:cs typeface="Times New Roman" panose="02020603050405020304" pitchFamily="18" charset="0"/>
            </a:endParaRPr>
          </a:p>
        </p:txBody>
      </p:sp>
      <p:sp>
        <p:nvSpPr>
          <p:cNvPr id="8" name="Text 5"/>
          <p:cNvSpPr/>
          <p:nvPr/>
        </p:nvSpPr>
        <p:spPr>
          <a:xfrm>
            <a:off x="7502604" y="2190393"/>
            <a:ext cx="3862387" cy="276344"/>
          </a:xfrm>
          <a:prstGeom prst="rect">
            <a:avLst/>
          </a:prstGeom>
          <a:noFill/>
          <a:ln/>
        </p:spPr>
        <p:txBody>
          <a:bodyPr wrap="none" lIns="0" tIns="0" rIns="0" bIns="0" rtlCol="0" anchor="t"/>
          <a:lstStyle/>
          <a:p>
            <a:pPr marL="0" indent="0" algn="l">
              <a:lnSpc>
                <a:spcPts val="2150"/>
              </a:lnSpc>
              <a:buNone/>
            </a:pPr>
            <a:r>
              <a:rPr lang="en-US" sz="3600" dirty="0">
                <a:solidFill>
                  <a:srgbClr val="312F2B"/>
                </a:solidFill>
                <a:latin typeface="Times New Roman" panose="02020603050405020304" pitchFamily="18" charset="0"/>
                <a:ea typeface="Gelasio" pitchFamily="34" charset="-122"/>
                <a:cs typeface="Times New Roman" panose="02020603050405020304" pitchFamily="18" charset="0"/>
              </a:rPr>
              <a:t>Hạn chế của phương pháp truyền thống</a:t>
            </a:r>
            <a:endParaRPr lang="en-US" sz="3600" dirty="0">
              <a:latin typeface="Times New Roman" panose="02020603050405020304" pitchFamily="18" charset="0"/>
              <a:cs typeface="Times New Roman" panose="02020603050405020304" pitchFamily="18" charset="0"/>
            </a:endParaRPr>
          </a:p>
        </p:txBody>
      </p:sp>
      <p:sp>
        <p:nvSpPr>
          <p:cNvPr id="9" name="Shape 6"/>
          <p:cNvSpPr/>
          <p:nvPr/>
        </p:nvSpPr>
        <p:spPr>
          <a:xfrm>
            <a:off x="7502604" y="2632591"/>
            <a:ext cx="6341626" cy="1513165"/>
          </a:xfrm>
          <a:prstGeom prst="roundRect">
            <a:avLst>
              <a:gd name="adj" fmla="val 4092"/>
            </a:avLst>
          </a:prstGeom>
          <a:solidFill>
            <a:srgbClr val="E8E8E3"/>
          </a:solidFill>
          <a:ln w="7620">
            <a:solidFill>
              <a:srgbClr val="D3C1B6"/>
            </a:solidFill>
            <a:prstDash val="solid"/>
          </a:ln>
        </p:spPr>
        <p:txBody>
          <a:bodyPr/>
          <a:lstStyle/>
          <a:p>
            <a:endParaRPr lang="en-US"/>
          </a:p>
        </p:txBody>
      </p:sp>
      <p:sp>
        <p:nvSpPr>
          <p:cNvPr id="10" name="Shape 7"/>
          <p:cNvSpPr/>
          <p:nvPr/>
        </p:nvSpPr>
        <p:spPr>
          <a:xfrm>
            <a:off x="7657624" y="2787610"/>
            <a:ext cx="442198" cy="442198"/>
          </a:xfrm>
          <a:prstGeom prst="roundRect">
            <a:avLst>
              <a:gd name="adj" fmla="val 20676452"/>
            </a:avLst>
          </a:prstGeom>
          <a:solidFill>
            <a:srgbClr val="D3C1B6"/>
          </a:solidFill>
          <a:ln/>
        </p:spPr>
        <p:txBody>
          <a:bodyPr/>
          <a:lstStyle/>
          <a:p>
            <a:endParaRPr lang="en-US"/>
          </a:p>
        </p:txBody>
      </p:sp>
      <p:pic>
        <p:nvPicPr>
          <p:cNvPr id="11"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9187" y="2909173"/>
            <a:ext cx="198953" cy="198953"/>
          </a:xfrm>
          <a:prstGeom prst="rect">
            <a:avLst/>
          </a:prstGeom>
        </p:spPr>
      </p:pic>
      <p:sp>
        <p:nvSpPr>
          <p:cNvPr id="12" name="Text 8"/>
          <p:cNvSpPr/>
          <p:nvPr/>
        </p:nvSpPr>
        <p:spPr>
          <a:xfrm>
            <a:off x="8254842" y="2848213"/>
            <a:ext cx="1842968" cy="230386"/>
          </a:xfrm>
          <a:prstGeom prst="rect">
            <a:avLst/>
          </a:prstGeom>
          <a:noFill/>
          <a:ln/>
        </p:spPr>
        <p:txBody>
          <a:bodyPr wrap="none" lIns="0" tIns="0" rIns="0" bIns="0" rtlCol="0" anchor="t"/>
          <a:lstStyle/>
          <a:p>
            <a:pPr marL="0" indent="0" algn="l">
              <a:lnSpc>
                <a:spcPts val="1800"/>
              </a:lnSpc>
              <a:buNone/>
            </a:pPr>
            <a:r>
              <a:rPr lang="en-US" sz="3200" dirty="0">
                <a:solidFill>
                  <a:srgbClr val="272525"/>
                </a:solidFill>
                <a:latin typeface="Times New Roman" panose="02020603050405020304" pitchFamily="18" charset="0"/>
                <a:ea typeface="Gelasio" pitchFamily="34" charset="-122"/>
                <a:cs typeface="Times New Roman" panose="02020603050405020304" pitchFamily="18" charset="0"/>
              </a:rPr>
              <a:t>Kênh offline</a:t>
            </a:r>
            <a:endParaRPr lang="en-US" sz="3200" dirty="0">
              <a:latin typeface="Times New Roman" panose="02020603050405020304" pitchFamily="18" charset="0"/>
              <a:cs typeface="Times New Roman" panose="02020603050405020304" pitchFamily="18" charset="0"/>
            </a:endParaRPr>
          </a:p>
        </p:txBody>
      </p:sp>
      <p:sp>
        <p:nvSpPr>
          <p:cNvPr id="13" name="Text 9"/>
          <p:cNvSpPr/>
          <p:nvPr/>
        </p:nvSpPr>
        <p:spPr>
          <a:xfrm>
            <a:off x="7657624" y="3494305"/>
            <a:ext cx="6031587" cy="235744"/>
          </a:xfrm>
          <a:prstGeom prst="rect">
            <a:avLst/>
          </a:prstGeom>
          <a:noFill/>
          <a:ln/>
        </p:spPr>
        <p:txBody>
          <a:bodyPr wrap="none" lIns="0" tIns="0" rIns="0" bIns="0" rtlCol="0" anchor="t"/>
          <a:lstStyle/>
          <a:p>
            <a:pPr marL="0" indent="0" algn="l">
              <a:lnSpc>
                <a:spcPts val="18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Tìm kiếm qua tờ rơi, môi giới hoặc </a:t>
            </a:r>
            <a:r>
              <a:rPr lang="en-US" sz="2400" dirty="0" err="1">
                <a:solidFill>
                  <a:srgbClr val="272525"/>
                </a:solidFill>
                <a:latin typeface="Times New Roman" panose="02020603050405020304" pitchFamily="18" charset="0"/>
                <a:ea typeface="Lato" pitchFamily="34" charset="-122"/>
                <a:cs typeface="Times New Roman" panose="02020603050405020304" pitchFamily="18" charset="0"/>
              </a:rPr>
              <a:t>hỏi</a:t>
            </a: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 </a:t>
            </a:r>
            <a:r>
              <a:rPr lang="en-US" sz="2400" dirty="0" err="1">
                <a:solidFill>
                  <a:srgbClr val="272525"/>
                </a:solidFill>
                <a:latin typeface="Times New Roman" panose="02020603050405020304" pitchFamily="18" charset="0"/>
                <a:ea typeface="Lato" pitchFamily="34" charset="-122"/>
                <a:cs typeface="Times New Roman" panose="02020603050405020304" pitchFamily="18" charset="0"/>
              </a:rPr>
              <a:t>thăm</a:t>
            </a:r>
            <a:endParaRPr lang="vi-VN" sz="2400" dirty="0">
              <a:solidFill>
                <a:srgbClr val="272525"/>
              </a:solidFill>
              <a:latin typeface="Times New Roman" panose="02020603050405020304" pitchFamily="18" charset="0"/>
              <a:ea typeface="Lato" pitchFamily="34" charset="-122"/>
              <a:cs typeface="Times New Roman" panose="02020603050405020304" pitchFamily="18" charset="0"/>
            </a:endParaRPr>
          </a:p>
          <a:p>
            <a:pPr marL="0" indent="0" algn="l">
              <a:lnSpc>
                <a:spcPts val="1850"/>
              </a:lnSpc>
              <a:buNone/>
            </a:pPr>
            <a:r>
              <a:rPr lang="en-US" sz="2400" dirty="0" err="1">
                <a:solidFill>
                  <a:srgbClr val="272525"/>
                </a:solidFill>
                <a:latin typeface="Times New Roman" panose="02020603050405020304" pitchFamily="18" charset="0"/>
                <a:ea typeface="Lato" pitchFamily="34" charset="-122"/>
                <a:cs typeface="Times New Roman" panose="02020603050405020304" pitchFamily="18" charset="0"/>
              </a:rPr>
              <a:t>cá</a:t>
            </a: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 nhân tốn </a:t>
            </a:r>
            <a:r>
              <a:rPr lang="en-US" sz="2400" dirty="0" err="1">
                <a:solidFill>
                  <a:srgbClr val="272525"/>
                </a:solidFill>
                <a:latin typeface="Times New Roman" panose="02020603050405020304" pitchFamily="18" charset="0"/>
                <a:ea typeface="Lato" pitchFamily="34" charset="-122"/>
                <a:cs typeface="Times New Roman" panose="02020603050405020304" pitchFamily="18" charset="0"/>
              </a:rPr>
              <a:t>thời</a:t>
            </a: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 </a:t>
            </a:r>
            <a:r>
              <a:rPr lang="en-US" sz="2400" dirty="0" err="1">
                <a:solidFill>
                  <a:srgbClr val="272525"/>
                </a:solidFill>
                <a:latin typeface="Times New Roman" panose="02020603050405020304" pitchFamily="18" charset="0"/>
                <a:ea typeface="Lato" pitchFamily="34" charset="-122"/>
                <a:cs typeface="Times New Roman" panose="02020603050405020304" pitchFamily="18" charset="0"/>
              </a:rPr>
              <a:t>gianthông</a:t>
            </a: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 tin thiếu chính xác.</a:t>
            </a:r>
            <a:endParaRPr lang="en-US" sz="2400" dirty="0">
              <a:latin typeface="Times New Roman" panose="02020603050405020304" pitchFamily="18" charset="0"/>
              <a:cs typeface="Times New Roman" panose="02020603050405020304" pitchFamily="18" charset="0"/>
            </a:endParaRPr>
          </a:p>
        </p:txBody>
      </p:sp>
      <p:sp>
        <p:nvSpPr>
          <p:cNvPr id="14" name="Shape 10"/>
          <p:cNvSpPr/>
          <p:nvPr/>
        </p:nvSpPr>
        <p:spPr>
          <a:xfrm>
            <a:off x="7502604" y="4293156"/>
            <a:ext cx="6341626" cy="1513165"/>
          </a:xfrm>
          <a:prstGeom prst="roundRect">
            <a:avLst>
              <a:gd name="adj" fmla="val 4092"/>
            </a:avLst>
          </a:prstGeom>
          <a:solidFill>
            <a:srgbClr val="E8E8E3"/>
          </a:solidFill>
          <a:ln w="7620">
            <a:solidFill>
              <a:srgbClr val="BAB6AA"/>
            </a:solidFill>
            <a:prstDash val="solid"/>
          </a:ln>
        </p:spPr>
        <p:txBody>
          <a:bodyPr/>
          <a:lstStyle/>
          <a:p>
            <a:endParaRPr lang="en-US"/>
          </a:p>
        </p:txBody>
      </p:sp>
      <p:sp>
        <p:nvSpPr>
          <p:cNvPr id="15" name="Shape 11"/>
          <p:cNvSpPr/>
          <p:nvPr/>
        </p:nvSpPr>
        <p:spPr>
          <a:xfrm>
            <a:off x="7657624" y="4448175"/>
            <a:ext cx="442198" cy="442198"/>
          </a:xfrm>
          <a:prstGeom prst="roundRect">
            <a:avLst>
              <a:gd name="adj" fmla="val 20676452"/>
            </a:avLst>
          </a:prstGeom>
          <a:solidFill>
            <a:srgbClr val="BAB6AA"/>
          </a:solidFill>
          <a:ln/>
        </p:spPr>
        <p:txBody>
          <a:bodyPr/>
          <a:lstStyle/>
          <a:p>
            <a:endParaRPr lang="en-US"/>
          </a:p>
        </p:txBody>
      </p:sp>
      <p:pic>
        <p:nvPicPr>
          <p:cNvPr id="16"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79187" y="4569738"/>
            <a:ext cx="198953" cy="198953"/>
          </a:xfrm>
          <a:prstGeom prst="rect">
            <a:avLst/>
          </a:prstGeom>
        </p:spPr>
      </p:pic>
      <p:sp>
        <p:nvSpPr>
          <p:cNvPr id="17" name="Text 12"/>
          <p:cNvSpPr/>
          <p:nvPr/>
        </p:nvSpPr>
        <p:spPr>
          <a:xfrm>
            <a:off x="8254842" y="4569738"/>
            <a:ext cx="1842968" cy="230386"/>
          </a:xfrm>
          <a:prstGeom prst="rect">
            <a:avLst/>
          </a:prstGeom>
          <a:noFill/>
          <a:ln/>
        </p:spPr>
        <p:txBody>
          <a:bodyPr wrap="none" lIns="0" tIns="0" rIns="0" bIns="0" rtlCol="0" anchor="t"/>
          <a:lstStyle/>
          <a:p>
            <a:pPr marL="0" indent="0" algn="l">
              <a:lnSpc>
                <a:spcPts val="1800"/>
              </a:lnSpc>
              <a:buNone/>
            </a:pPr>
            <a:r>
              <a:rPr lang="en-US" sz="3200" dirty="0">
                <a:solidFill>
                  <a:srgbClr val="272525"/>
                </a:solidFill>
                <a:latin typeface="Times New Roman" panose="02020603050405020304" pitchFamily="18" charset="0"/>
                <a:ea typeface="Gelasio" pitchFamily="34" charset="-122"/>
                <a:cs typeface="Times New Roman" panose="02020603050405020304" pitchFamily="18" charset="0"/>
              </a:rPr>
              <a:t>Kênh online</a:t>
            </a:r>
            <a:endParaRPr lang="en-US" sz="3200" dirty="0">
              <a:latin typeface="Times New Roman" panose="02020603050405020304" pitchFamily="18" charset="0"/>
              <a:cs typeface="Times New Roman" panose="02020603050405020304" pitchFamily="18" charset="0"/>
            </a:endParaRPr>
          </a:p>
        </p:txBody>
      </p:sp>
      <p:sp>
        <p:nvSpPr>
          <p:cNvPr id="18" name="Text 13"/>
          <p:cNvSpPr/>
          <p:nvPr/>
        </p:nvSpPr>
        <p:spPr>
          <a:xfrm>
            <a:off x="7657623" y="5076706"/>
            <a:ext cx="6031587" cy="235744"/>
          </a:xfrm>
          <a:prstGeom prst="rect">
            <a:avLst/>
          </a:prstGeom>
          <a:noFill/>
          <a:ln/>
        </p:spPr>
        <p:txBody>
          <a:bodyPr wrap="none" lIns="0" tIns="0" rIns="0" bIns="0" rtlCol="0" anchor="t"/>
          <a:lstStyle/>
          <a:p>
            <a:pPr marL="0" indent="0" algn="l">
              <a:lnSpc>
                <a:spcPts val="18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Các nhóm Facebook, Zalo thường lẫn lộn tin </a:t>
            </a:r>
            <a:r>
              <a:rPr lang="en-US" sz="2400" dirty="0" err="1">
                <a:solidFill>
                  <a:srgbClr val="272525"/>
                </a:solidFill>
                <a:latin typeface="Times New Roman" panose="02020603050405020304" pitchFamily="18" charset="0"/>
                <a:ea typeface="Lato" pitchFamily="34" charset="-122"/>
                <a:cs typeface="Times New Roman" panose="02020603050405020304" pitchFamily="18" charset="0"/>
              </a:rPr>
              <a:t>rác</a:t>
            </a:r>
            <a:endParaRPr lang="vi-VN" sz="2400" dirty="0">
              <a:solidFill>
                <a:srgbClr val="272525"/>
              </a:solidFill>
              <a:latin typeface="Times New Roman" panose="02020603050405020304" pitchFamily="18" charset="0"/>
              <a:ea typeface="Lato" pitchFamily="34" charset="-122"/>
              <a:cs typeface="Times New Roman" panose="02020603050405020304" pitchFamily="18" charset="0"/>
            </a:endParaRPr>
          </a:p>
          <a:p>
            <a:pPr marL="0" indent="0" algn="l">
              <a:lnSpc>
                <a:spcPts val="1850"/>
              </a:lnSpc>
              <a:buNone/>
            </a:pPr>
            <a:r>
              <a:rPr lang="en-US" sz="2400" dirty="0" err="1">
                <a:solidFill>
                  <a:srgbClr val="272525"/>
                </a:solidFill>
                <a:latin typeface="Times New Roman" panose="02020603050405020304" pitchFamily="18" charset="0"/>
                <a:ea typeface="Lato" pitchFamily="34" charset="-122"/>
                <a:cs typeface="Times New Roman" panose="02020603050405020304" pitchFamily="18" charset="0"/>
              </a:rPr>
              <a:t>khó</a:t>
            </a: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 kiểm chứng độ tin cậy của chủ trọ.</a:t>
            </a:r>
            <a:endParaRPr lang="en-US" sz="2400" dirty="0">
              <a:latin typeface="Times New Roman" panose="02020603050405020304" pitchFamily="18" charset="0"/>
              <a:cs typeface="Times New Roman" panose="02020603050405020304" pitchFamily="18" charset="0"/>
            </a:endParaRPr>
          </a:p>
        </p:txBody>
      </p:sp>
      <p:sp>
        <p:nvSpPr>
          <p:cNvPr id="19" name="Text 14"/>
          <p:cNvSpPr/>
          <p:nvPr/>
        </p:nvSpPr>
        <p:spPr>
          <a:xfrm>
            <a:off x="7458313" y="5961513"/>
            <a:ext cx="6341626" cy="235744"/>
          </a:xfrm>
          <a:prstGeom prst="rect">
            <a:avLst/>
          </a:prstGeom>
          <a:noFill/>
          <a:ln/>
        </p:spPr>
        <p:txBody>
          <a:bodyPr wrap="none" lIns="0" tIns="0" rIns="0" bIns="0" rtlCol="0" anchor="t"/>
          <a:lstStyle/>
          <a:p>
            <a:pPr marL="0" indent="0" algn="l">
              <a:lnSpc>
                <a:spcPts val="1850"/>
              </a:lnSpc>
              <a:buNone/>
            </a:pPr>
            <a:r>
              <a:rPr lang="en-US" sz="2400" dirty="0">
                <a:latin typeface="Times New Roman" panose="02020603050405020304" pitchFamily="18" charset="0"/>
                <a:ea typeface="Lato" pitchFamily="34" charset="-122"/>
                <a:cs typeface="Times New Roman" panose="02020603050405020304" pitchFamily="18" charset="0"/>
              </a:rPr>
              <a:t>→ Cần một nền tảng chuyên biệt để kết nối </a:t>
            </a:r>
            <a:r>
              <a:rPr lang="en-US" sz="2400" dirty="0" err="1">
                <a:latin typeface="Times New Roman" panose="02020603050405020304" pitchFamily="18" charset="0"/>
                <a:ea typeface="Lato" pitchFamily="34" charset="-122"/>
                <a:cs typeface="Times New Roman" panose="02020603050405020304" pitchFamily="18" charset="0"/>
              </a:rPr>
              <a:t>sinh</a:t>
            </a:r>
            <a:r>
              <a:rPr lang="en-US" sz="2400" dirty="0">
                <a:latin typeface="Times New Roman" panose="02020603050405020304" pitchFamily="18" charset="0"/>
                <a:ea typeface="Lato" pitchFamily="34" charset="-122"/>
                <a:cs typeface="Times New Roman" panose="02020603050405020304" pitchFamily="18" charset="0"/>
              </a:rPr>
              <a:t> </a:t>
            </a:r>
            <a:r>
              <a:rPr lang="en-US" sz="2400" dirty="0" err="1">
                <a:latin typeface="Times New Roman" panose="02020603050405020304" pitchFamily="18" charset="0"/>
                <a:ea typeface="Lato" pitchFamily="34" charset="-122"/>
                <a:cs typeface="Times New Roman" panose="02020603050405020304" pitchFamily="18" charset="0"/>
              </a:rPr>
              <a:t>viên</a:t>
            </a:r>
            <a:endParaRPr lang="vi-VN" sz="2400" dirty="0">
              <a:latin typeface="Times New Roman" panose="02020603050405020304" pitchFamily="18" charset="0"/>
              <a:ea typeface="Lato" pitchFamily="34" charset="-122"/>
              <a:cs typeface="Times New Roman" panose="02020603050405020304" pitchFamily="18" charset="0"/>
            </a:endParaRPr>
          </a:p>
          <a:p>
            <a:pPr marL="0" indent="0" algn="l">
              <a:lnSpc>
                <a:spcPts val="1850"/>
              </a:lnSpc>
              <a:buNone/>
            </a:pPr>
            <a:r>
              <a:rPr lang="en-US" sz="2400" dirty="0">
                <a:latin typeface="Times New Roman" panose="02020603050405020304" pitchFamily="18" charset="0"/>
                <a:ea typeface="Lato" pitchFamily="34" charset="-122"/>
                <a:cs typeface="Times New Roman" panose="02020603050405020304" pitchFamily="18" charset="0"/>
              </a:rPr>
              <a:t> và chủ trọ một cách minh bạch và hiệu quả.</a:t>
            </a:r>
            <a:endParaRPr lang="en-US" sz="24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802AE19C-E4F1-D997-98B8-CEEE5EE1C6ED}"/>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CE920-7A84-C453-94A1-26517038FEF6}"/>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FE78347-4CBB-EAE8-2DD1-0BDFAA4B6200}"/>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cs typeface="Times New Roman" panose="02020603050405020304" pitchFamily="18" charset="0"/>
              </a:rPr>
              <a:t>KIỂM THỬ HỆ THỐNG</a:t>
            </a:r>
            <a:endParaRPr lang="en-US" sz="445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301B95D-1B67-91C1-9D20-2A4EA564FF7B}"/>
              </a:ext>
            </a:extLst>
          </p:cNvPr>
          <p:cNvSpPr txBox="1"/>
          <p:nvPr/>
        </p:nvSpPr>
        <p:spPr>
          <a:xfrm>
            <a:off x="519470" y="1733344"/>
            <a:ext cx="7315200" cy="492443"/>
          </a:xfrm>
          <a:prstGeom prst="rect">
            <a:avLst/>
          </a:prstGeom>
          <a:noFill/>
        </p:spPr>
        <p:txBody>
          <a:bodyPr wrap="square">
            <a:spAutoFit/>
          </a:bodyPr>
          <a:lstStyle/>
          <a:p>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Mục</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đích</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kiểm</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thử</a:t>
            </a:r>
            <a:endParaRPr lang="en-US" sz="26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2E84CAC-2389-F3FC-7A3D-710C4E84086C}"/>
              </a:ext>
            </a:extLst>
          </p:cNvPr>
          <p:cNvSpPr txBox="1"/>
          <p:nvPr/>
        </p:nvSpPr>
        <p:spPr>
          <a:xfrm>
            <a:off x="519470" y="2654708"/>
            <a:ext cx="13676031" cy="1323439"/>
          </a:xfrm>
          <a:prstGeom prst="rect">
            <a:avLst/>
          </a:prstGeom>
          <a:noFill/>
        </p:spPr>
        <p:txBody>
          <a:bodyPr wrap="square" rtlCol="0">
            <a:spAutoFit/>
          </a:bodyPr>
          <a:lstStyle/>
          <a:p>
            <a:r>
              <a:rPr lang="vi-VN" sz="2000" dirty="0">
                <a:latin typeface="+mj-lt"/>
              </a:rPr>
              <a:t>Kiểm thử giúp đảm bảo chất lượng phần mềm, phát hiện lỗi và xác nhận mức độ đáp ứng yêu cầu người dùng. Với hệ thống quản lý và tìm kiếm phòng trọ, kiểm thử nhằm đảm bảo các chức năng chạy đúng, hệ thống ổn định và an toàn khi có nhiều người dùng. Kiểm thử cũng kiểm tra hiệu năng và tính toàn vẹn dữ liệu liên quan đến phòng trọ, người thuê và hợp đồng, đồng thời phát hiện và sửa các lỗi giao diện hoặc xử lý dữ liệu.</a:t>
            </a:r>
            <a:endParaRPr lang="en-US" sz="2000" dirty="0">
              <a:latin typeface="+mj-lt"/>
            </a:endParaRPr>
          </a:p>
        </p:txBody>
      </p:sp>
      <p:sp>
        <p:nvSpPr>
          <p:cNvPr id="13" name="Rectangle 12">
            <a:extLst>
              <a:ext uri="{FF2B5EF4-FFF2-40B4-BE49-F238E27FC236}">
                <a16:creationId xmlns:a16="http://schemas.microsoft.com/office/drawing/2014/main" id="{4FB4C6CF-E585-8C1D-2327-FDB5AA38A4E9}"/>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8370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121158-D3CE-945D-D54A-455FB981317C}"/>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a:extLst>
              <a:ext uri="{FF2B5EF4-FFF2-40B4-BE49-F238E27FC236}">
                <a16:creationId xmlns:a16="http://schemas.microsoft.com/office/drawing/2014/main" id="{1DE13126-29EB-F49A-1940-14F1CFED08C8}"/>
              </a:ext>
            </a:extLst>
          </p:cNvPr>
          <p:cNvGraphicFramePr>
            <a:graphicFrameLocks noGrp="1"/>
          </p:cNvGraphicFramePr>
          <p:nvPr>
            <p:extLst>
              <p:ext uri="{D42A27DB-BD31-4B8C-83A1-F6EECF244321}">
                <p14:modId xmlns:p14="http://schemas.microsoft.com/office/powerpoint/2010/main" val="4258238764"/>
              </p:ext>
            </p:extLst>
          </p:nvPr>
        </p:nvGraphicFramePr>
        <p:xfrm>
          <a:off x="256478" y="291015"/>
          <a:ext cx="14284712" cy="7647569"/>
        </p:xfrm>
        <a:graphic>
          <a:graphicData uri="http://schemas.openxmlformats.org/drawingml/2006/table">
            <a:tbl>
              <a:tblPr>
                <a:tableStyleId>{5C22544A-7EE6-4342-B048-85BDC9FD1C3A}</a:tableStyleId>
              </a:tblPr>
              <a:tblGrid>
                <a:gridCol w="2690716">
                  <a:extLst>
                    <a:ext uri="{9D8B030D-6E8A-4147-A177-3AD203B41FA5}">
                      <a16:colId xmlns:a16="http://schemas.microsoft.com/office/drawing/2014/main" val="364561757"/>
                    </a:ext>
                  </a:extLst>
                </a:gridCol>
                <a:gridCol w="3161592">
                  <a:extLst>
                    <a:ext uri="{9D8B030D-6E8A-4147-A177-3AD203B41FA5}">
                      <a16:colId xmlns:a16="http://schemas.microsoft.com/office/drawing/2014/main" val="4209047970"/>
                    </a:ext>
                  </a:extLst>
                </a:gridCol>
                <a:gridCol w="3624991">
                  <a:extLst>
                    <a:ext uri="{9D8B030D-6E8A-4147-A177-3AD203B41FA5}">
                      <a16:colId xmlns:a16="http://schemas.microsoft.com/office/drawing/2014/main" val="2766987458"/>
                    </a:ext>
                  </a:extLst>
                </a:gridCol>
                <a:gridCol w="4807413">
                  <a:extLst>
                    <a:ext uri="{9D8B030D-6E8A-4147-A177-3AD203B41FA5}">
                      <a16:colId xmlns:a16="http://schemas.microsoft.com/office/drawing/2014/main" val="427730592"/>
                    </a:ext>
                  </a:extLst>
                </a:gridCol>
              </a:tblGrid>
              <a:tr h="282694">
                <a:tc>
                  <a:txBody>
                    <a:bodyPr/>
                    <a:lstStyle/>
                    <a:p>
                      <a:pPr algn="ctr">
                        <a:buNone/>
                      </a:pPr>
                      <a:r>
                        <a:rPr lang="en-US" sz="2000">
                          <a:effectLst/>
                          <a:latin typeface="Times New Roman" panose="02020603050405020304" pitchFamily="18" charset="0"/>
                          <a:cs typeface="Times New Roman" panose="02020603050405020304" pitchFamily="18" charset="0"/>
                        </a:rPr>
                        <a:t>Cấp độ kiểm thử</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Mục đích</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Công cụ / Phương pháp</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Cấp độ kiểm thử</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extLst>
                  <a:ext uri="{0D108BD9-81ED-4DB2-BD59-A6C34878D82A}">
                    <a16:rowId xmlns:a16="http://schemas.microsoft.com/office/drawing/2014/main" val="1202200031"/>
                  </a:ext>
                </a:extLst>
              </a:tr>
              <a:tr h="1542808">
                <a:tc>
                  <a:txBody>
                    <a:bodyPr/>
                    <a:lstStyle/>
                    <a:p>
                      <a:pPr algn="l">
                        <a:buNone/>
                      </a:pPr>
                      <a:r>
                        <a:rPr lang="en-US" sz="2000">
                          <a:effectLst/>
                          <a:latin typeface="Times New Roman" panose="02020603050405020304" pitchFamily="18" charset="0"/>
                          <a:cs typeface="Times New Roman" panose="02020603050405020304" pitchFamily="18" charset="0"/>
                        </a:rPr>
                        <a:t>Kiểm thử đơn vị (Unit Test)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Kiểm tra hoạt động của từng hàm, module riêng biệt trong back-end (ví dụ: đăng nhập, tạo hợp đồng, thêm phòng).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Jest, </a:t>
                      </a:r>
                      <a:r>
                        <a:rPr lang="en-US" sz="2000" dirty="0" err="1">
                          <a:effectLst/>
                          <a:latin typeface="Times New Roman" panose="02020603050405020304" pitchFamily="18" charset="0"/>
                          <a:cs typeface="Times New Roman" panose="02020603050405020304" pitchFamily="18" charset="0"/>
                        </a:rPr>
                        <a:t>PyTest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hoặc</a:t>
                      </a:r>
                      <a:r>
                        <a:rPr lang="en-US" sz="2000" dirty="0">
                          <a:effectLst/>
                          <a:latin typeface="Times New Roman" panose="02020603050405020304" pitchFamily="18" charset="0"/>
                          <a:cs typeface="Times New Roman" panose="02020603050405020304" pitchFamily="18" charset="0"/>
                        </a:rPr>
                        <a:t> Postman manual test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Kiểm thử đơn vị (Unit Test)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extLst>
                  <a:ext uri="{0D108BD9-81ED-4DB2-BD59-A6C34878D82A}">
                    <a16:rowId xmlns:a16="http://schemas.microsoft.com/office/drawing/2014/main" val="2811163981"/>
                  </a:ext>
                </a:extLst>
              </a:tr>
              <a:tr h="1285674">
                <a:tc>
                  <a:txBody>
                    <a:bodyPr/>
                    <a:lstStyle/>
                    <a:p>
                      <a:pPr algn="l">
                        <a:buNone/>
                      </a:pPr>
                      <a:r>
                        <a:rPr lang="en-US" sz="2000">
                          <a:effectLst/>
                          <a:latin typeface="Times New Roman" panose="02020603050405020304" pitchFamily="18" charset="0"/>
                          <a:cs typeface="Times New Roman" panose="02020603050405020304" pitchFamily="18" charset="0"/>
                        </a:rPr>
                        <a:t>Kiểm thử tích hợp (Integration Test)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dirty="0" err="1">
                          <a:effectLst/>
                          <a:latin typeface="Times New Roman" panose="02020603050405020304" pitchFamily="18" charset="0"/>
                          <a:cs typeface="Times New Roman" panose="02020603050405020304" pitchFamily="18" charset="0"/>
                        </a:rPr>
                        <a:t>Đảm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bảo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các</a:t>
                      </a:r>
                      <a:r>
                        <a:rPr lang="en-US" sz="2000" dirty="0">
                          <a:effectLst/>
                          <a:latin typeface="Times New Roman" panose="02020603050405020304" pitchFamily="18" charset="0"/>
                          <a:cs typeface="Times New Roman" panose="02020603050405020304" pitchFamily="18" charset="0"/>
                        </a:rPr>
                        <a:t> module </a:t>
                      </a:r>
                      <a:r>
                        <a:rPr lang="en-US" sz="2000" dirty="0" err="1">
                          <a:effectLst/>
                          <a:latin typeface="Times New Roman" panose="02020603050405020304" pitchFamily="18" charset="0"/>
                          <a:cs typeface="Times New Roman" panose="02020603050405020304" pitchFamily="18" charset="0"/>
                        </a:rPr>
                        <a:t>giao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tiếp</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với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nhau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chính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xác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dụ</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giao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tiếp</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giữa</a:t>
                      </a:r>
                      <a:r>
                        <a:rPr lang="en-US" sz="2000" dirty="0">
                          <a:effectLst/>
                          <a:latin typeface="Times New Roman" panose="02020603050405020304" pitchFamily="18" charset="0"/>
                          <a:cs typeface="Times New Roman" panose="02020603050405020304" pitchFamily="18" charset="0"/>
                        </a:rPr>
                        <a:t> API </a:t>
                      </a:r>
                      <a:r>
                        <a:rPr lang="en-US" sz="2000" dirty="0" err="1">
                          <a:effectLst/>
                          <a:latin typeface="Times New Roman" panose="02020603050405020304" pitchFamily="18" charset="0"/>
                          <a:cs typeface="Times New Roman" panose="02020603050405020304" pitchFamily="18" charset="0"/>
                        </a:rPr>
                        <a:t>và</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cơ</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sở</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dữ</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liệu</a:t>
                      </a:r>
                      <a:r>
                        <a:rPr lang="en-US" sz="2000" dirty="0">
                          <a:effectLst/>
                          <a:latin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Postman, REST Client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Kiểm thử tích hợp (Integration Test)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extLst>
                  <a:ext uri="{0D108BD9-81ED-4DB2-BD59-A6C34878D82A}">
                    <a16:rowId xmlns:a16="http://schemas.microsoft.com/office/drawing/2014/main" val="4045397312"/>
                  </a:ext>
                </a:extLst>
              </a:tr>
              <a:tr h="1028539">
                <a:tc>
                  <a:txBody>
                    <a:bodyPr/>
                    <a:lstStyle/>
                    <a:p>
                      <a:pPr algn="l">
                        <a:buNone/>
                      </a:pPr>
                      <a:r>
                        <a:rPr lang="en-US" sz="2000" dirty="0" err="1">
                          <a:effectLst/>
                          <a:latin typeface="Times New Roman" panose="02020603050405020304" pitchFamily="18" charset="0"/>
                          <a:cs typeface="Times New Roman" panose="02020603050405020304" pitchFamily="18" charset="0"/>
                        </a:rPr>
                        <a:t>Kiểm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hệ</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thống</a:t>
                      </a:r>
                      <a:r>
                        <a:rPr lang="en-US" sz="2000" dirty="0">
                          <a:effectLst/>
                          <a:latin typeface="Times New Roman" panose="02020603050405020304" pitchFamily="18" charset="0"/>
                          <a:cs typeface="Times New Roman" panose="02020603050405020304" pitchFamily="18" charset="0"/>
                        </a:rPr>
                        <a:t> (System Test)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dirty="0" err="1">
                          <a:effectLst/>
                          <a:latin typeface="Times New Roman" panose="02020603050405020304" pitchFamily="18" charset="0"/>
                          <a:cs typeface="Times New Roman" panose="02020603050405020304" pitchFamily="18" charset="0"/>
                        </a:rPr>
                        <a:t>Đảm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bảo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toàn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bộ</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hệ</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thống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chạy</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đúng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chức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năng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trên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môi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trường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giả</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lập</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sản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phẩm</a:t>
                      </a:r>
                      <a:r>
                        <a:rPr lang="en-US" sz="2000" dirty="0">
                          <a:effectLst/>
                          <a:latin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Trình duyệt web, cơ sở dữ liệu thật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dirty="0" err="1">
                          <a:effectLst/>
                          <a:latin typeface="Times New Roman" panose="02020603050405020304" pitchFamily="18" charset="0"/>
                          <a:cs typeface="Times New Roman" panose="02020603050405020304" pitchFamily="18" charset="0"/>
                        </a:rPr>
                        <a:t>Kiểm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hệ</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thống</a:t>
                      </a:r>
                      <a:r>
                        <a:rPr lang="en-US" sz="2000" dirty="0">
                          <a:effectLst/>
                          <a:latin typeface="Times New Roman" panose="02020603050405020304" pitchFamily="18" charset="0"/>
                          <a:cs typeface="Times New Roman" panose="02020603050405020304" pitchFamily="18" charset="0"/>
                        </a:rPr>
                        <a:t> (System Test)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extLst>
                  <a:ext uri="{0D108BD9-81ED-4DB2-BD59-A6C34878D82A}">
                    <a16:rowId xmlns:a16="http://schemas.microsoft.com/office/drawing/2014/main" val="3452899240"/>
                  </a:ext>
                </a:extLst>
              </a:tr>
              <a:tr h="1285674">
                <a:tc>
                  <a:txBody>
                    <a:bodyPr/>
                    <a:lstStyle/>
                    <a:p>
                      <a:pPr algn="l">
                        <a:buNone/>
                      </a:pPr>
                      <a:r>
                        <a:rPr lang="en-US" sz="2000">
                          <a:effectLst/>
                          <a:latin typeface="Times New Roman" panose="02020603050405020304" pitchFamily="18" charset="0"/>
                          <a:cs typeface="Times New Roman" panose="02020603050405020304" pitchFamily="18" charset="0"/>
                        </a:rPr>
                        <a:t>Kiểm thử chấp nhận (Acceptance Test)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Đánh giá trải nghiệm và mức độ đáp ứng yêu cầu của người dùng cuối (Admin, Chủ trọ, Sinh viên).</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Người dùng thử nghiệm thực tế</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Kiểm thử chấp nhận (Acceptance Test)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extLst>
                  <a:ext uri="{0D108BD9-81ED-4DB2-BD59-A6C34878D82A}">
                    <a16:rowId xmlns:a16="http://schemas.microsoft.com/office/drawing/2014/main" val="2250902670"/>
                  </a:ext>
                </a:extLst>
              </a:tr>
              <a:tr h="1285674">
                <a:tc>
                  <a:txBody>
                    <a:bodyPr/>
                    <a:lstStyle/>
                    <a:p>
                      <a:pPr algn="l">
                        <a:buNone/>
                      </a:pPr>
                      <a:r>
                        <a:rPr lang="en-US" sz="2000">
                          <a:effectLst/>
                          <a:latin typeface="Times New Roman" panose="02020603050405020304" pitchFamily="18" charset="0"/>
                          <a:cs typeface="Times New Roman" panose="02020603050405020304" pitchFamily="18" charset="0"/>
                        </a:rPr>
                        <a:t>Kiểm thử giao diện (UI/UX Test)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Kiểm tra khả năng hiển thị, bố cục và tính thân thiện của giao diện web trên các thiết bị khác nhau.</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Chrome DevTools, BrowserStack</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dirty="0" err="1">
                          <a:effectLst/>
                          <a:latin typeface="Times New Roman" panose="02020603050405020304" pitchFamily="18" charset="0"/>
                          <a:cs typeface="Times New Roman" panose="02020603050405020304" pitchFamily="18" charset="0"/>
                        </a:rPr>
                        <a:t>Kiểm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giao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diện</a:t>
                      </a:r>
                      <a:r>
                        <a:rPr lang="en-US" sz="2000" dirty="0">
                          <a:effectLst/>
                          <a:latin typeface="Times New Roman" panose="02020603050405020304" pitchFamily="18" charset="0"/>
                          <a:cs typeface="Times New Roman" panose="02020603050405020304" pitchFamily="18" charset="0"/>
                        </a:rPr>
                        <a:t> (UI/UX Test)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extLst>
                  <a:ext uri="{0D108BD9-81ED-4DB2-BD59-A6C34878D82A}">
                    <a16:rowId xmlns:a16="http://schemas.microsoft.com/office/drawing/2014/main" val="2462898768"/>
                  </a:ext>
                </a:extLst>
              </a:tr>
              <a:tr h="771404">
                <a:tc>
                  <a:txBody>
                    <a:bodyPr/>
                    <a:lstStyle/>
                    <a:p>
                      <a:pPr algn="l">
                        <a:buNone/>
                      </a:pPr>
                      <a:r>
                        <a:rPr lang="en-US" sz="2000">
                          <a:effectLst/>
                          <a:latin typeface="Times New Roman" panose="02020603050405020304" pitchFamily="18" charset="0"/>
                          <a:cs typeface="Times New Roman" panose="02020603050405020304" pitchFamily="18" charset="0"/>
                        </a:rPr>
                        <a:t>Kiểm thử bảo mật (Security Test)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Đảm bảo dữ liệu được mã hóa, không bị SQL Injection, XSS.</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OWASP checklist, manual test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tc>
                  <a:txBody>
                    <a:bodyPr/>
                    <a:lstStyle/>
                    <a:p>
                      <a:pPr algn="l">
                        <a:buNone/>
                      </a:pPr>
                      <a:r>
                        <a:rPr lang="en-US" sz="2000" dirty="0" err="1">
                          <a:effectLst/>
                          <a:latin typeface="Times New Roman" panose="02020603050405020304" pitchFamily="18" charset="0"/>
                          <a:cs typeface="Times New Roman" panose="02020603050405020304" pitchFamily="18" charset="0"/>
                        </a:rPr>
                        <a:t>Kiểm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bảo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mật</a:t>
                      </a:r>
                      <a:r>
                        <a:rPr lang="en-US" sz="2000" dirty="0">
                          <a:effectLst/>
                          <a:latin typeface="Times New Roman" panose="02020603050405020304" pitchFamily="18" charset="0"/>
                          <a:cs typeface="Times New Roman" panose="02020603050405020304" pitchFamily="18" charset="0"/>
                        </a:rPr>
                        <a:t> (Security Test)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1957" marR="41957" marT="0" marB="0" anchor="ctr"/>
                </a:tc>
                <a:extLst>
                  <a:ext uri="{0D108BD9-81ED-4DB2-BD59-A6C34878D82A}">
                    <a16:rowId xmlns:a16="http://schemas.microsoft.com/office/drawing/2014/main" val="1502898359"/>
                  </a:ext>
                </a:extLst>
              </a:tr>
            </a:tbl>
          </a:graphicData>
        </a:graphic>
      </p:graphicFrame>
    </p:spTree>
    <p:extLst>
      <p:ext uri="{BB962C8B-B14F-4D97-AF65-F5344CB8AC3E}">
        <p14:creationId xmlns:p14="http://schemas.microsoft.com/office/powerpoint/2010/main" val="2758822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AAEAFE-2573-CD4C-6A93-3243C656DE65}"/>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69277AEF-2F75-AF4F-BF5B-E51FF0C88EA9}"/>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cs typeface="Times New Roman" panose="02020603050405020304" pitchFamily="18" charset="0"/>
              </a:rPr>
              <a:t>KIỂM THỬ HỆ THỐNG</a:t>
            </a:r>
            <a:endParaRPr lang="en-US" sz="445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B062F24-EDFF-3DF9-EE57-108AB57B81E6}"/>
              </a:ext>
            </a:extLst>
          </p:cNvPr>
          <p:cNvSpPr txBox="1"/>
          <p:nvPr/>
        </p:nvSpPr>
        <p:spPr>
          <a:xfrm>
            <a:off x="519470" y="1487122"/>
            <a:ext cx="7315200" cy="492443"/>
          </a:xfrm>
          <a:prstGeom prst="rect">
            <a:avLst/>
          </a:prstGeom>
          <a:noFill/>
        </p:spPr>
        <p:txBody>
          <a:bodyPr wrap="square">
            <a:spAutoFit/>
          </a:bodyPr>
          <a:lstStyle/>
          <a:p>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Quy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trình</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kiểm</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thử</a:t>
            </a:r>
            <a:endParaRPr lang="en-US" sz="2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44E8DC3-15A6-F5EB-6A6E-96036F320F8D}"/>
              </a:ext>
            </a:extLst>
          </p:cNvPr>
          <p:cNvSpPr txBox="1"/>
          <p:nvPr/>
        </p:nvSpPr>
        <p:spPr>
          <a:xfrm>
            <a:off x="516682" y="2271773"/>
            <a:ext cx="11827717" cy="4093428"/>
          </a:xfrm>
          <a:prstGeom prst="rect">
            <a:avLst/>
          </a:prstGeom>
          <a:noFill/>
        </p:spPr>
        <p:txBody>
          <a:bodyPr wrap="square">
            <a:spAutoFit/>
          </a:bodyPr>
          <a:lstStyle/>
          <a:p>
            <a:pPr algn="just">
              <a:buNone/>
            </a:pPr>
            <a:r>
              <a:rPr lang="vi-VN" sz="2000" b="1" dirty="0">
                <a:effectLst/>
                <a:latin typeface="Times New Roman" panose="02020603050405020304" pitchFamily="18" charset="0"/>
                <a:ea typeface="SimSun" panose="02010600030101010101" pitchFamily="2" charset="-122"/>
              </a:rPr>
              <a:t>Quy trình kiểm thử được thực hiện theo các bước sau:</a:t>
            </a:r>
            <a:endParaRPr lang="en-US" sz="2000" b="1"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endParaRPr lang="en-US" sz="2000" b="1"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r>
              <a:rPr lang="vi-VN" sz="2000" b="1" dirty="0">
                <a:effectLst/>
                <a:latin typeface="Times New Roman" panose="02020603050405020304" pitchFamily="18" charset="0"/>
                <a:ea typeface="SimSun" panose="02010600030101010101" pitchFamily="2" charset="-122"/>
              </a:rPr>
              <a:t>Phân tích yêu cầu kiểm thử</a:t>
            </a:r>
            <a:r>
              <a:rPr lang="vi-VN" sz="2000" dirty="0">
                <a:effectLst/>
                <a:latin typeface="Times New Roman" panose="02020603050405020304" pitchFamily="18" charset="0"/>
                <a:ea typeface="SimSun" panose="02010600030101010101" pitchFamily="2" charset="-122"/>
              </a:rPr>
              <a:t>: dựa trên tài liệu đặc tả chức năng ở Chương 3.</a:t>
            </a:r>
            <a:endParaRPr lang="en-US" sz="2000"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endParaRPr lang="en-US" sz="2000" b="1"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r>
              <a:rPr lang="vi-VN" sz="2000" b="1" dirty="0">
                <a:effectLst/>
                <a:latin typeface="Times New Roman" panose="02020603050405020304" pitchFamily="18" charset="0"/>
                <a:ea typeface="SimSun" panose="02010600030101010101" pitchFamily="2" charset="-122"/>
              </a:rPr>
              <a:t>Xây dựng kế hoạch kiểm thử</a:t>
            </a:r>
            <a:r>
              <a:rPr lang="vi-VN" sz="2000" dirty="0">
                <a:effectLst/>
                <a:latin typeface="Times New Roman" panose="02020603050405020304" pitchFamily="18" charset="0"/>
                <a:ea typeface="SimSun" panose="02010600030101010101" pitchFamily="2" charset="-122"/>
              </a:rPr>
              <a:t>: xác định phạm vi, phương pháp, công cụ và môi trường kiểm thử.</a:t>
            </a:r>
            <a:endParaRPr lang="en-US" sz="2000"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endParaRPr lang="en-US" sz="2000" b="1"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r>
              <a:rPr lang="vi-VN" sz="2000" b="1" dirty="0">
                <a:effectLst/>
                <a:latin typeface="Times New Roman" panose="02020603050405020304" pitchFamily="18" charset="0"/>
                <a:ea typeface="SimSun" panose="02010600030101010101" pitchFamily="2" charset="-122"/>
              </a:rPr>
              <a:t>Thiết kế các ca kiểm thử (test case)</a:t>
            </a:r>
            <a:r>
              <a:rPr lang="vi-VN" sz="2000" dirty="0">
                <a:effectLst/>
                <a:latin typeface="Times New Roman" panose="02020603050405020304" pitchFamily="18" charset="0"/>
                <a:ea typeface="SimSun" panose="02010600030101010101" pitchFamily="2" charset="-122"/>
              </a:rPr>
              <a:t>: mô tả chi tiết đầu vào, hành động và kết quả mong đợi.</a:t>
            </a:r>
            <a:endParaRPr lang="en-US" sz="2000"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endParaRPr lang="en-US" sz="2000" b="1"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r>
              <a:rPr lang="vi-VN" sz="2000" b="1" dirty="0">
                <a:effectLst/>
                <a:latin typeface="Times New Roman" panose="02020603050405020304" pitchFamily="18" charset="0"/>
                <a:ea typeface="SimSun" panose="02010600030101010101" pitchFamily="2" charset="-122"/>
              </a:rPr>
              <a:t>Thực thi kiểm thử</a:t>
            </a:r>
            <a:r>
              <a:rPr lang="vi-VN" sz="2000" dirty="0">
                <a:effectLst/>
                <a:latin typeface="Times New Roman" panose="02020603050405020304" pitchFamily="18" charset="0"/>
                <a:ea typeface="SimSun" panose="02010600030101010101" pitchFamily="2" charset="-122"/>
              </a:rPr>
              <a:t>: chạy thử trên hệ thống thực tế.</a:t>
            </a:r>
            <a:endParaRPr lang="en-US" sz="2000"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endParaRPr lang="en-US" sz="2000" b="1"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r>
              <a:rPr lang="vi-VN" sz="2000" b="1" dirty="0">
                <a:effectLst/>
                <a:latin typeface="Times New Roman" panose="02020603050405020304" pitchFamily="18" charset="0"/>
                <a:ea typeface="SimSun" panose="02010600030101010101" pitchFamily="2" charset="-122"/>
              </a:rPr>
              <a:t>Ghi nhận và đánh giá kết quả</a:t>
            </a:r>
            <a:r>
              <a:rPr lang="vi-VN" sz="2000" dirty="0">
                <a:effectLst/>
                <a:latin typeface="Times New Roman" panose="02020603050405020304" pitchFamily="18" charset="0"/>
                <a:ea typeface="SimSun" panose="02010600030101010101" pitchFamily="2" charset="-122"/>
              </a:rPr>
              <a:t>: so sánh kết quả thực tế với mong đợi, ghi log lỗi nếu có.</a:t>
            </a:r>
            <a:endParaRPr lang="en-US" sz="2000"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endParaRPr lang="en-US" sz="2000" b="1" dirty="0">
              <a:effectLst/>
              <a:latin typeface="Times New Roman" panose="02020603050405020304" pitchFamily="18" charset="0"/>
              <a:ea typeface="SimSun" panose="02010600030101010101" pitchFamily="2" charset="-122"/>
            </a:endParaRPr>
          </a:p>
          <a:p>
            <a:pPr marL="800100" indent="-342900" algn="just">
              <a:buFont typeface="Arial" panose="020B0604020202020204" pitchFamily="34" charset="0"/>
              <a:buChar char="•"/>
            </a:pPr>
            <a:r>
              <a:rPr lang="vi-VN" sz="2000" b="1" dirty="0">
                <a:effectLst/>
                <a:latin typeface="Times New Roman" panose="02020603050405020304" pitchFamily="18" charset="0"/>
                <a:ea typeface="SimSun" panose="02010600030101010101" pitchFamily="2" charset="-122"/>
              </a:rPr>
              <a:t>Sửa lỗi và kiểm thử lại (Re-test)</a:t>
            </a:r>
            <a:r>
              <a:rPr lang="vi-VN" sz="2000" dirty="0">
                <a:effectLst/>
                <a:latin typeface="Times New Roman" panose="02020603050405020304" pitchFamily="18" charset="0"/>
                <a:ea typeface="SimSun" panose="02010600030101010101" pitchFamily="2" charset="-122"/>
              </a:rPr>
              <a:t>: đảm bảo lỗi được khắc phục hoàn toàn.</a:t>
            </a:r>
            <a:endParaRPr lang="en-US" sz="20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123786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27843E-BA58-6F3B-0C65-45F0B813BEEA}"/>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a:extLst>
              <a:ext uri="{FF2B5EF4-FFF2-40B4-BE49-F238E27FC236}">
                <a16:creationId xmlns:a16="http://schemas.microsoft.com/office/drawing/2014/main" id="{4A5467E6-64BB-CE41-A7D2-33872790998B}"/>
              </a:ext>
            </a:extLst>
          </p:cNvPr>
          <p:cNvGraphicFramePr>
            <a:graphicFrameLocks noGrp="1"/>
          </p:cNvGraphicFramePr>
          <p:nvPr>
            <p:extLst>
              <p:ext uri="{D42A27DB-BD31-4B8C-83A1-F6EECF244321}">
                <p14:modId xmlns:p14="http://schemas.microsoft.com/office/powerpoint/2010/main" val="1869606405"/>
              </p:ext>
            </p:extLst>
          </p:nvPr>
        </p:nvGraphicFramePr>
        <p:xfrm>
          <a:off x="315491" y="2432392"/>
          <a:ext cx="13999417" cy="5328857"/>
        </p:xfrm>
        <a:graphic>
          <a:graphicData uri="http://schemas.openxmlformats.org/drawingml/2006/table">
            <a:tbl>
              <a:tblPr>
                <a:tableStyleId>{5C22544A-7EE6-4342-B048-85BDC9FD1C3A}</a:tableStyleId>
              </a:tblPr>
              <a:tblGrid>
                <a:gridCol w="2798641">
                  <a:extLst>
                    <a:ext uri="{9D8B030D-6E8A-4147-A177-3AD203B41FA5}">
                      <a16:colId xmlns:a16="http://schemas.microsoft.com/office/drawing/2014/main" val="675216383"/>
                    </a:ext>
                  </a:extLst>
                </a:gridCol>
                <a:gridCol w="2800194">
                  <a:extLst>
                    <a:ext uri="{9D8B030D-6E8A-4147-A177-3AD203B41FA5}">
                      <a16:colId xmlns:a16="http://schemas.microsoft.com/office/drawing/2014/main" val="3537125412"/>
                    </a:ext>
                  </a:extLst>
                </a:gridCol>
                <a:gridCol w="2800194">
                  <a:extLst>
                    <a:ext uri="{9D8B030D-6E8A-4147-A177-3AD203B41FA5}">
                      <a16:colId xmlns:a16="http://schemas.microsoft.com/office/drawing/2014/main" val="77163544"/>
                    </a:ext>
                  </a:extLst>
                </a:gridCol>
                <a:gridCol w="2800194">
                  <a:extLst>
                    <a:ext uri="{9D8B030D-6E8A-4147-A177-3AD203B41FA5}">
                      <a16:colId xmlns:a16="http://schemas.microsoft.com/office/drawing/2014/main" val="3312543073"/>
                    </a:ext>
                  </a:extLst>
                </a:gridCol>
                <a:gridCol w="2800194">
                  <a:extLst>
                    <a:ext uri="{9D8B030D-6E8A-4147-A177-3AD203B41FA5}">
                      <a16:colId xmlns:a16="http://schemas.microsoft.com/office/drawing/2014/main" val="3597436185"/>
                    </a:ext>
                  </a:extLst>
                </a:gridCol>
              </a:tblGrid>
              <a:tr h="514511">
                <a:tc>
                  <a:txBody>
                    <a:bodyPr/>
                    <a:lstStyle/>
                    <a:p>
                      <a:pPr algn="ctr">
                        <a:buNone/>
                      </a:pPr>
                      <a:r>
                        <a:rPr lang="en-US" sz="2000">
                          <a:effectLst/>
                          <a:latin typeface="Times New Roman" panose="02020603050405020304" pitchFamily="18" charset="0"/>
                          <a:cs typeface="Times New Roman" panose="02020603050405020304" pitchFamily="18" charset="0"/>
                        </a:rPr>
                        <a:t>Mã ca kiểm thử</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Mô tả</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Dữ liệu đầu vào</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Kết quả mong đợi</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Kết quả thực tế</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76401030"/>
                  </a:ext>
                </a:extLst>
              </a:tr>
              <a:tr h="1800785">
                <a:tc>
                  <a:txBody>
                    <a:bodyPr/>
                    <a:lstStyle/>
                    <a:p>
                      <a:pPr algn="l">
                        <a:buNone/>
                      </a:pPr>
                      <a:r>
                        <a:rPr lang="en-US" sz="2000">
                          <a:effectLst/>
                          <a:latin typeface="Times New Roman" panose="02020603050405020304" pitchFamily="18" charset="0"/>
                          <a:cs typeface="Times New Roman" panose="02020603050405020304" pitchFamily="18" charset="0"/>
                        </a:rPr>
                        <a:t>TC01</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Đăng ký tài khoản người dùng hợp lệ</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Email: abc@gmail.com, </a:t>
                      </a:r>
                      <a:r>
                        <a:rPr lang="en-US" sz="2000" dirty="0" err="1">
                          <a:effectLst/>
                          <a:latin typeface="Times New Roman" panose="02020603050405020304" pitchFamily="18" charset="0"/>
                          <a:cs typeface="Times New Roman" panose="02020603050405020304" pitchFamily="18" charset="0"/>
                        </a:rPr>
                        <a:t>Mật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khẩu</a:t>
                      </a:r>
                      <a:r>
                        <a:rPr lang="en-US" sz="2000" dirty="0">
                          <a:effectLst/>
                          <a:latin typeface="Times New Roman" panose="02020603050405020304" pitchFamily="18" charset="0"/>
                          <a:cs typeface="Times New Roman" panose="02020603050405020304" pitchFamily="18" charset="0"/>
                        </a:rPr>
                        <a:t>: 123456</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Hệ thống tạo tài khoản mới và thông báo “Đăng ký thành công”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Đạt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47764200"/>
                  </a:ext>
                </a:extLst>
              </a:tr>
              <a:tr h="955519">
                <a:tc>
                  <a:txBody>
                    <a:bodyPr/>
                    <a:lstStyle/>
                    <a:p>
                      <a:pPr algn="l">
                        <a:buNone/>
                      </a:pPr>
                      <a:r>
                        <a:rPr lang="en-US" sz="2000">
                          <a:effectLst/>
                          <a:latin typeface="Times New Roman" panose="02020603050405020304" pitchFamily="18" charset="0"/>
                          <a:cs typeface="Times New Roman" panose="02020603050405020304" pitchFamily="18" charset="0"/>
                        </a:rPr>
                        <a:t>TC02</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err="1">
                          <a:effectLst/>
                          <a:latin typeface="Times New Roman" panose="02020603050405020304" pitchFamily="18" charset="0"/>
                          <a:cs typeface="Times New Roman" panose="02020603050405020304" pitchFamily="18" charset="0"/>
                        </a:rPr>
                        <a:t>Đăng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ký</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với</a:t>
                      </a:r>
                      <a:r>
                        <a:rPr lang="en-US" sz="2000" dirty="0">
                          <a:effectLst/>
                          <a:latin typeface="Times New Roman" panose="02020603050405020304" pitchFamily="18" charset="0"/>
                          <a:cs typeface="Times New Roman" panose="02020603050405020304" pitchFamily="18" charset="0"/>
                        </a:rPr>
                        <a:t> email </a:t>
                      </a:r>
                      <a:r>
                        <a:rPr lang="en-US" sz="2000" dirty="0" err="1">
                          <a:effectLst/>
                          <a:latin typeface="Times New Roman" panose="02020603050405020304" pitchFamily="18" charset="0"/>
                          <a:cs typeface="Times New Roman" panose="02020603050405020304" pitchFamily="18" charset="0"/>
                        </a:rPr>
                        <a:t>trùng</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Email: abc@gmail.com, Mật khẩu: 123456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dirty="0">
                          <a:effectLst/>
                          <a:latin typeface="Times New Roman" panose="02020603050405020304" pitchFamily="18" charset="0"/>
                          <a:cs typeface="Times New Roman" panose="02020603050405020304" pitchFamily="18" charset="0"/>
                        </a:rPr>
                        <a:t>Thông báo “Email đã tồn tại”</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Đạt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11258460"/>
                  </a:ext>
                </a:extLst>
              </a:tr>
              <a:tr h="1029021">
                <a:tc>
                  <a:txBody>
                    <a:bodyPr/>
                    <a:lstStyle/>
                    <a:p>
                      <a:pPr algn="l">
                        <a:buNone/>
                      </a:pPr>
                      <a:r>
                        <a:rPr lang="en-US" sz="2000">
                          <a:effectLst/>
                          <a:latin typeface="Times New Roman" panose="02020603050405020304" pitchFamily="18" charset="0"/>
                          <a:cs typeface="Times New Roman" panose="02020603050405020304" pitchFamily="18" charset="0"/>
                        </a:rPr>
                        <a:t>TC03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Đăng nhập với thông tin hợp lệ</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Email: abc@gmail.com, Mật khẩu: 123456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dirty="0">
                          <a:effectLst/>
                          <a:latin typeface="Times New Roman" panose="02020603050405020304" pitchFamily="18" charset="0"/>
                          <a:cs typeface="Times New Roman" panose="02020603050405020304" pitchFamily="18" charset="0"/>
                        </a:rPr>
                        <a:t>Chuyển hướng đến trang chủ người dùng</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Đạt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966030"/>
                  </a:ext>
                </a:extLst>
              </a:tr>
              <a:tr h="1029021">
                <a:tc>
                  <a:txBody>
                    <a:bodyPr/>
                    <a:lstStyle/>
                    <a:p>
                      <a:pPr algn="l">
                        <a:buNone/>
                      </a:pPr>
                      <a:r>
                        <a:rPr lang="en-US" sz="2000">
                          <a:effectLst/>
                          <a:latin typeface="Times New Roman" panose="02020603050405020304" pitchFamily="18" charset="0"/>
                          <a:cs typeface="Times New Roman" panose="02020603050405020304" pitchFamily="18" charset="0"/>
                        </a:rPr>
                        <a:t>TC04</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Đăng nhập sai mật khẩu</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Email: abc@gmail.com, </a:t>
                      </a:r>
                      <a:r>
                        <a:rPr lang="en-US" sz="2000" dirty="0" err="1">
                          <a:effectLst/>
                          <a:latin typeface="Times New Roman" panose="02020603050405020304" pitchFamily="18" charset="0"/>
                          <a:cs typeface="Times New Roman" panose="02020603050405020304" pitchFamily="18" charset="0"/>
                        </a:rPr>
                        <a:t>Mật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khẩu</a:t>
                      </a:r>
                      <a:r>
                        <a:rPr lang="en-US" sz="2000" dirty="0">
                          <a:effectLst/>
                          <a:latin typeface="Times New Roman" panose="02020603050405020304" pitchFamily="18" charset="0"/>
                          <a:cs typeface="Times New Roman" panose="02020603050405020304" pitchFamily="18" charset="0"/>
                        </a:rPr>
                        <a:t>: sai123</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Thông báo “Mật khẩu không chính xác”</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Đạt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91476516"/>
                  </a:ext>
                </a:extLst>
              </a:tr>
            </a:tbl>
          </a:graphicData>
        </a:graphic>
      </p:graphicFrame>
      <p:sp>
        <p:nvSpPr>
          <p:cNvPr id="3" name="Text 0">
            <a:extLst>
              <a:ext uri="{FF2B5EF4-FFF2-40B4-BE49-F238E27FC236}">
                <a16:creationId xmlns:a16="http://schemas.microsoft.com/office/drawing/2014/main" id="{DE201D20-4FB0-6119-6201-052EAA93C93C}"/>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cs typeface="Times New Roman" panose="02020603050405020304" pitchFamily="18" charset="0"/>
              </a:rPr>
              <a:t>KIỂM THỬ HỆ THỐNG</a:t>
            </a:r>
            <a:endParaRPr lang="en-US" sz="445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F0C36B4-4CF1-E0C1-6753-A2A3C63F15CF}"/>
              </a:ext>
            </a:extLst>
          </p:cNvPr>
          <p:cNvSpPr txBox="1"/>
          <p:nvPr/>
        </p:nvSpPr>
        <p:spPr>
          <a:xfrm>
            <a:off x="519470" y="1487122"/>
            <a:ext cx="7315200" cy="492443"/>
          </a:xfrm>
          <a:prstGeom prst="rect">
            <a:avLst/>
          </a:prstGeom>
          <a:noFill/>
        </p:spPr>
        <p:txBody>
          <a:bodyPr wrap="square">
            <a:spAutoFit/>
          </a:bodyPr>
          <a:lstStyle/>
          <a:p>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Các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trường</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hợp</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kiểm</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thử</a:t>
            </a:r>
            <a:endParaRPr lang="en-US" sz="2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4252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CAFFF2-75BF-970C-B2AD-20762DA6AE24}"/>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a:extLst>
              <a:ext uri="{FF2B5EF4-FFF2-40B4-BE49-F238E27FC236}">
                <a16:creationId xmlns:a16="http://schemas.microsoft.com/office/drawing/2014/main" id="{A8B93035-5051-B27B-B208-368B09F9728C}"/>
              </a:ext>
            </a:extLst>
          </p:cNvPr>
          <p:cNvGraphicFramePr>
            <a:graphicFrameLocks noGrp="1"/>
          </p:cNvGraphicFramePr>
          <p:nvPr>
            <p:extLst>
              <p:ext uri="{D42A27DB-BD31-4B8C-83A1-F6EECF244321}">
                <p14:modId xmlns:p14="http://schemas.microsoft.com/office/powerpoint/2010/main" val="3919519930"/>
              </p:ext>
            </p:extLst>
          </p:nvPr>
        </p:nvGraphicFramePr>
        <p:xfrm>
          <a:off x="429322" y="245326"/>
          <a:ext cx="13771756" cy="4694662"/>
        </p:xfrm>
        <a:graphic>
          <a:graphicData uri="http://schemas.openxmlformats.org/drawingml/2006/table">
            <a:tbl>
              <a:tblPr>
                <a:tableStyleId>{5C22544A-7EE6-4342-B048-85BDC9FD1C3A}</a:tableStyleId>
              </a:tblPr>
              <a:tblGrid>
                <a:gridCol w="2753128">
                  <a:extLst>
                    <a:ext uri="{9D8B030D-6E8A-4147-A177-3AD203B41FA5}">
                      <a16:colId xmlns:a16="http://schemas.microsoft.com/office/drawing/2014/main" val="3146069794"/>
                    </a:ext>
                  </a:extLst>
                </a:gridCol>
                <a:gridCol w="2754657">
                  <a:extLst>
                    <a:ext uri="{9D8B030D-6E8A-4147-A177-3AD203B41FA5}">
                      <a16:colId xmlns:a16="http://schemas.microsoft.com/office/drawing/2014/main" val="3009476765"/>
                    </a:ext>
                  </a:extLst>
                </a:gridCol>
                <a:gridCol w="2754657">
                  <a:extLst>
                    <a:ext uri="{9D8B030D-6E8A-4147-A177-3AD203B41FA5}">
                      <a16:colId xmlns:a16="http://schemas.microsoft.com/office/drawing/2014/main" val="475577082"/>
                    </a:ext>
                  </a:extLst>
                </a:gridCol>
                <a:gridCol w="2754657">
                  <a:extLst>
                    <a:ext uri="{9D8B030D-6E8A-4147-A177-3AD203B41FA5}">
                      <a16:colId xmlns:a16="http://schemas.microsoft.com/office/drawing/2014/main" val="1830678914"/>
                    </a:ext>
                  </a:extLst>
                </a:gridCol>
                <a:gridCol w="2754657">
                  <a:extLst>
                    <a:ext uri="{9D8B030D-6E8A-4147-A177-3AD203B41FA5}">
                      <a16:colId xmlns:a16="http://schemas.microsoft.com/office/drawing/2014/main" val="3478399517"/>
                    </a:ext>
                  </a:extLst>
                </a:gridCol>
              </a:tblGrid>
              <a:tr h="670666">
                <a:tc>
                  <a:txBody>
                    <a:bodyPr/>
                    <a:lstStyle/>
                    <a:p>
                      <a:pPr algn="ctr">
                        <a:buNone/>
                      </a:pPr>
                      <a:r>
                        <a:rPr lang="en-US" sz="2000">
                          <a:effectLst/>
                          <a:latin typeface="Times New Roman" panose="02020603050405020304" pitchFamily="18" charset="0"/>
                          <a:cs typeface="Times New Roman" panose="02020603050405020304" pitchFamily="18" charset="0"/>
                        </a:rPr>
                        <a:t>Mã ca kiểm thử</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Mô tả</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Dữ liệu đầu vào</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Kết quả mong đợi</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Kết quả thực tế</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58354812"/>
                  </a:ext>
                </a:extLst>
              </a:tr>
              <a:tr h="1341332">
                <a:tc>
                  <a:txBody>
                    <a:bodyPr/>
                    <a:lstStyle/>
                    <a:p>
                      <a:pPr algn="l">
                        <a:buNone/>
                      </a:pPr>
                      <a:r>
                        <a:rPr lang="en-US" sz="2000">
                          <a:effectLst/>
                          <a:latin typeface="Times New Roman" panose="02020603050405020304" pitchFamily="18" charset="0"/>
                          <a:cs typeface="Times New Roman" panose="02020603050405020304" pitchFamily="18" charset="0"/>
                        </a:rPr>
                        <a:t>TC05</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err="1">
                          <a:effectLst/>
                          <a:latin typeface="Times New Roman" panose="02020603050405020304" pitchFamily="18" charset="0"/>
                          <a:cs typeface="Times New Roman" panose="02020603050405020304" pitchFamily="18" charset="0"/>
                        </a:rPr>
                        <a:t>Đăng</a:t>
                      </a:r>
                      <a:r>
                        <a:rPr lang="en-US" sz="2000" dirty="0">
                          <a:effectLst/>
                          <a:latin typeface="Times New Roman" panose="02020603050405020304" pitchFamily="18" charset="0"/>
                          <a:cs typeface="Times New Roman" panose="02020603050405020304" pitchFamily="18" charset="0"/>
                        </a:rPr>
                        <a:t> tin </a:t>
                      </a:r>
                      <a:r>
                        <a:rPr lang="en-US" sz="2000" dirty="0" err="1">
                          <a:effectLst/>
                          <a:latin typeface="Times New Roman" panose="02020603050405020304" pitchFamily="18" charset="0"/>
                          <a:cs typeface="Times New Roman" panose="02020603050405020304" pitchFamily="18" charset="0"/>
                        </a:rPr>
                        <a:t>hợp</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lệ</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dirty="0">
                          <a:effectLst/>
                          <a:latin typeface="Times New Roman" panose="02020603050405020304" pitchFamily="18" charset="0"/>
                          <a:cs typeface="Times New Roman" panose="02020603050405020304" pitchFamily="18" charset="0"/>
                        </a:rPr>
                        <a:t>Tiêu đề, giá, địa chỉ, hình ảnh hợp lệ</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Tin được lưu, hiển thị trong danh sách phòng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Đạt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96612045"/>
                  </a:ext>
                </a:extLst>
              </a:tr>
              <a:tr h="1676665">
                <a:tc>
                  <a:txBody>
                    <a:bodyPr/>
                    <a:lstStyle/>
                    <a:p>
                      <a:pPr algn="l">
                        <a:buNone/>
                      </a:pPr>
                      <a:r>
                        <a:rPr lang="en-US" sz="2000">
                          <a:effectLst/>
                          <a:latin typeface="Times New Roman" panose="02020603050405020304" pitchFamily="18" charset="0"/>
                          <a:cs typeface="Times New Roman" panose="02020603050405020304" pitchFamily="18" charset="0"/>
                        </a:rPr>
                        <a:t>TC06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Thiếu thông tin bắt buộc</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Không nhập giá phòng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Hệ thống cảnh báo “Vui lòng nhập giá phòng”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Đạt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24178439"/>
                  </a:ext>
                </a:extLst>
              </a:tr>
              <a:tr h="1005999">
                <a:tc>
                  <a:txBody>
                    <a:bodyPr/>
                    <a:lstStyle/>
                    <a:p>
                      <a:pPr algn="l">
                        <a:buNone/>
                      </a:pPr>
                      <a:r>
                        <a:rPr lang="en-US" sz="2000">
                          <a:effectLst/>
                          <a:latin typeface="Times New Roman" panose="02020603050405020304" pitchFamily="18" charset="0"/>
                          <a:cs typeface="Times New Roman" panose="02020603050405020304" pitchFamily="18" charset="0"/>
                        </a:rPr>
                        <a:t>TC07</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Tải ảnh không hợp lệ</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File định dạng .txt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Hệ thống từ chối tải lên</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Đạt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43364379"/>
                  </a:ext>
                </a:extLst>
              </a:tr>
            </a:tbl>
          </a:graphicData>
        </a:graphic>
      </p:graphicFrame>
      <p:graphicFrame>
        <p:nvGraphicFramePr>
          <p:cNvPr id="3" name="Table 2">
            <a:extLst>
              <a:ext uri="{FF2B5EF4-FFF2-40B4-BE49-F238E27FC236}">
                <a16:creationId xmlns:a16="http://schemas.microsoft.com/office/drawing/2014/main" id="{EA3FE43E-3CB4-6C7A-2AA2-F0F6241D108F}"/>
              </a:ext>
            </a:extLst>
          </p:cNvPr>
          <p:cNvGraphicFramePr>
            <a:graphicFrameLocks noGrp="1"/>
          </p:cNvGraphicFramePr>
          <p:nvPr>
            <p:extLst>
              <p:ext uri="{D42A27DB-BD31-4B8C-83A1-F6EECF244321}">
                <p14:modId xmlns:p14="http://schemas.microsoft.com/office/powerpoint/2010/main" val="6561988"/>
              </p:ext>
            </p:extLst>
          </p:nvPr>
        </p:nvGraphicFramePr>
        <p:xfrm>
          <a:off x="429322" y="4939988"/>
          <a:ext cx="13771756" cy="2759494"/>
        </p:xfrm>
        <a:graphic>
          <a:graphicData uri="http://schemas.openxmlformats.org/drawingml/2006/table">
            <a:tbl>
              <a:tblPr>
                <a:tableStyleId>{5C22544A-7EE6-4342-B048-85BDC9FD1C3A}</a:tableStyleId>
              </a:tblPr>
              <a:tblGrid>
                <a:gridCol w="2753128">
                  <a:extLst>
                    <a:ext uri="{9D8B030D-6E8A-4147-A177-3AD203B41FA5}">
                      <a16:colId xmlns:a16="http://schemas.microsoft.com/office/drawing/2014/main" val="3315850687"/>
                    </a:ext>
                  </a:extLst>
                </a:gridCol>
                <a:gridCol w="2754657">
                  <a:extLst>
                    <a:ext uri="{9D8B030D-6E8A-4147-A177-3AD203B41FA5}">
                      <a16:colId xmlns:a16="http://schemas.microsoft.com/office/drawing/2014/main" val="792628220"/>
                    </a:ext>
                  </a:extLst>
                </a:gridCol>
                <a:gridCol w="2754657">
                  <a:extLst>
                    <a:ext uri="{9D8B030D-6E8A-4147-A177-3AD203B41FA5}">
                      <a16:colId xmlns:a16="http://schemas.microsoft.com/office/drawing/2014/main" val="3659541275"/>
                    </a:ext>
                  </a:extLst>
                </a:gridCol>
                <a:gridCol w="2754657">
                  <a:extLst>
                    <a:ext uri="{9D8B030D-6E8A-4147-A177-3AD203B41FA5}">
                      <a16:colId xmlns:a16="http://schemas.microsoft.com/office/drawing/2014/main" val="3511946376"/>
                    </a:ext>
                  </a:extLst>
                </a:gridCol>
                <a:gridCol w="2754657">
                  <a:extLst>
                    <a:ext uri="{9D8B030D-6E8A-4147-A177-3AD203B41FA5}">
                      <a16:colId xmlns:a16="http://schemas.microsoft.com/office/drawing/2014/main" val="529830526"/>
                    </a:ext>
                  </a:extLst>
                </a:gridCol>
              </a:tblGrid>
              <a:tr h="919831">
                <a:tc>
                  <a:txBody>
                    <a:bodyPr/>
                    <a:lstStyle/>
                    <a:p>
                      <a:pPr algn="l">
                        <a:buNone/>
                      </a:pPr>
                      <a:r>
                        <a:rPr lang="en-US" sz="2000" dirty="0">
                          <a:effectLst/>
                          <a:latin typeface="Times New Roman" panose="02020603050405020304" pitchFamily="18" charset="0"/>
                          <a:cs typeface="Times New Roman" panose="02020603050405020304" pitchFamily="18" charset="0"/>
                        </a:rPr>
                        <a:t>TC05</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err="1">
                          <a:effectLst/>
                          <a:latin typeface="Times New Roman" panose="02020603050405020304" pitchFamily="18" charset="0"/>
                          <a:cs typeface="Times New Roman" panose="02020603050405020304" pitchFamily="18" charset="0"/>
                        </a:rPr>
                        <a:t>Đăng</a:t>
                      </a:r>
                      <a:r>
                        <a:rPr lang="en-US" sz="2000" dirty="0">
                          <a:effectLst/>
                          <a:latin typeface="Times New Roman" panose="02020603050405020304" pitchFamily="18" charset="0"/>
                          <a:cs typeface="Times New Roman" panose="02020603050405020304" pitchFamily="18" charset="0"/>
                        </a:rPr>
                        <a:t> tin </a:t>
                      </a:r>
                      <a:r>
                        <a:rPr lang="en-US" sz="2000" dirty="0" err="1">
                          <a:effectLst/>
                          <a:latin typeface="Times New Roman" panose="02020603050405020304" pitchFamily="18" charset="0"/>
                          <a:cs typeface="Times New Roman" panose="02020603050405020304" pitchFamily="18" charset="0"/>
                        </a:rPr>
                        <a:t>hợp</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lệ</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dirty="0">
                          <a:effectLst/>
                          <a:latin typeface="Times New Roman" panose="02020603050405020304" pitchFamily="18" charset="0"/>
                          <a:cs typeface="Times New Roman" panose="02020603050405020304" pitchFamily="18" charset="0"/>
                        </a:rPr>
                        <a:t>Tiêu đề, giá, địa chỉ, hình ảnh hợp lệ</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Tin được lưu, hiển thị trong danh sách phòng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Đạt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00347004"/>
                  </a:ext>
                </a:extLst>
              </a:tr>
              <a:tr h="1149790">
                <a:tc>
                  <a:txBody>
                    <a:bodyPr/>
                    <a:lstStyle/>
                    <a:p>
                      <a:pPr algn="l">
                        <a:buNone/>
                      </a:pPr>
                      <a:r>
                        <a:rPr lang="en-US" sz="2000">
                          <a:effectLst/>
                          <a:latin typeface="Times New Roman" panose="02020603050405020304" pitchFamily="18" charset="0"/>
                          <a:cs typeface="Times New Roman" panose="02020603050405020304" pitchFamily="18" charset="0"/>
                        </a:rPr>
                        <a:t>TC06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Thiếu thông tin bắt buộc</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err="1">
                          <a:effectLst/>
                          <a:latin typeface="Times New Roman" panose="02020603050405020304" pitchFamily="18" charset="0"/>
                          <a:cs typeface="Times New Roman" panose="02020603050405020304" pitchFamily="18" charset="0"/>
                        </a:rPr>
                        <a:t>Không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nhập</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giá</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phòng</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Hệ thống cảnh báo “Vui lòng nhập giá phòng”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Đạt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10566223"/>
                  </a:ext>
                </a:extLst>
              </a:tr>
              <a:tr h="689873">
                <a:tc>
                  <a:txBody>
                    <a:bodyPr/>
                    <a:lstStyle/>
                    <a:p>
                      <a:pPr algn="l">
                        <a:buNone/>
                      </a:pPr>
                      <a:r>
                        <a:rPr lang="en-US" sz="2000">
                          <a:effectLst/>
                          <a:latin typeface="Times New Roman" panose="02020603050405020304" pitchFamily="18" charset="0"/>
                          <a:cs typeface="Times New Roman" panose="02020603050405020304" pitchFamily="18" charset="0"/>
                        </a:rPr>
                        <a:t>TC07</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Tải ảnh không hợp lệ</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File định dạng .txt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Hệ thống từ chối tải lên</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Đạt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91390292"/>
                  </a:ext>
                </a:extLst>
              </a:tr>
            </a:tbl>
          </a:graphicData>
        </a:graphic>
      </p:graphicFrame>
    </p:spTree>
    <p:extLst>
      <p:ext uri="{BB962C8B-B14F-4D97-AF65-F5344CB8AC3E}">
        <p14:creationId xmlns:p14="http://schemas.microsoft.com/office/powerpoint/2010/main" val="4224374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C7C4FE-9DC1-EFF9-648D-A164EA304E34}"/>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a:extLst>
              <a:ext uri="{FF2B5EF4-FFF2-40B4-BE49-F238E27FC236}">
                <a16:creationId xmlns:a16="http://schemas.microsoft.com/office/drawing/2014/main" id="{BB6EC614-17C3-AE94-6D4F-14806B0A474C}"/>
              </a:ext>
            </a:extLst>
          </p:cNvPr>
          <p:cNvGraphicFramePr>
            <a:graphicFrameLocks noGrp="1"/>
          </p:cNvGraphicFramePr>
          <p:nvPr>
            <p:extLst>
              <p:ext uri="{D42A27DB-BD31-4B8C-83A1-F6EECF244321}">
                <p14:modId xmlns:p14="http://schemas.microsoft.com/office/powerpoint/2010/main" val="3346480916"/>
              </p:ext>
            </p:extLst>
          </p:nvPr>
        </p:nvGraphicFramePr>
        <p:xfrm>
          <a:off x="512956" y="423747"/>
          <a:ext cx="13637941" cy="3691054"/>
        </p:xfrm>
        <a:graphic>
          <a:graphicData uri="http://schemas.openxmlformats.org/drawingml/2006/table">
            <a:tbl>
              <a:tblPr>
                <a:tableStyleId>{5C22544A-7EE6-4342-B048-85BDC9FD1C3A}</a:tableStyleId>
              </a:tblPr>
              <a:tblGrid>
                <a:gridCol w="2726377">
                  <a:extLst>
                    <a:ext uri="{9D8B030D-6E8A-4147-A177-3AD203B41FA5}">
                      <a16:colId xmlns:a16="http://schemas.microsoft.com/office/drawing/2014/main" val="892942273"/>
                    </a:ext>
                  </a:extLst>
                </a:gridCol>
                <a:gridCol w="2727891">
                  <a:extLst>
                    <a:ext uri="{9D8B030D-6E8A-4147-A177-3AD203B41FA5}">
                      <a16:colId xmlns:a16="http://schemas.microsoft.com/office/drawing/2014/main" val="1035462161"/>
                    </a:ext>
                  </a:extLst>
                </a:gridCol>
                <a:gridCol w="2727891">
                  <a:extLst>
                    <a:ext uri="{9D8B030D-6E8A-4147-A177-3AD203B41FA5}">
                      <a16:colId xmlns:a16="http://schemas.microsoft.com/office/drawing/2014/main" val="3897838601"/>
                    </a:ext>
                  </a:extLst>
                </a:gridCol>
                <a:gridCol w="2727891">
                  <a:extLst>
                    <a:ext uri="{9D8B030D-6E8A-4147-A177-3AD203B41FA5}">
                      <a16:colId xmlns:a16="http://schemas.microsoft.com/office/drawing/2014/main" val="3872064046"/>
                    </a:ext>
                  </a:extLst>
                </a:gridCol>
                <a:gridCol w="2727891">
                  <a:extLst>
                    <a:ext uri="{9D8B030D-6E8A-4147-A177-3AD203B41FA5}">
                      <a16:colId xmlns:a16="http://schemas.microsoft.com/office/drawing/2014/main" val="1531575608"/>
                    </a:ext>
                  </a:extLst>
                </a:gridCol>
              </a:tblGrid>
              <a:tr h="434242">
                <a:tc>
                  <a:txBody>
                    <a:bodyPr/>
                    <a:lstStyle/>
                    <a:p>
                      <a:pPr algn="ctr">
                        <a:buNone/>
                      </a:pPr>
                      <a:r>
                        <a:rPr lang="en-US" sz="2000">
                          <a:effectLst/>
                          <a:latin typeface="Times New Roman" panose="02020603050405020304" pitchFamily="18" charset="0"/>
                          <a:cs typeface="Times New Roman" panose="02020603050405020304" pitchFamily="18" charset="0"/>
                        </a:rPr>
                        <a:t>Mã ca kiểm thử</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Mô tả</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Dữ liệu đầu vào</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Kết quả mong đợi</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Kết quả thực tế</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58566423"/>
                  </a:ext>
                </a:extLst>
              </a:tr>
              <a:tr h="1085604">
                <a:tc>
                  <a:txBody>
                    <a:bodyPr/>
                    <a:lstStyle/>
                    <a:p>
                      <a:pPr algn="l">
                        <a:buNone/>
                      </a:pPr>
                      <a:r>
                        <a:rPr lang="en-US" sz="2000">
                          <a:effectLst/>
                          <a:latin typeface="Times New Roman" panose="02020603050405020304" pitchFamily="18" charset="0"/>
                          <a:cs typeface="Times New Roman" panose="02020603050405020304" pitchFamily="18" charset="0"/>
                        </a:rPr>
                        <a:t>TC11</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Tạo hợp đồng mới</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Thông tin sinh viên, phòng, thời gian thuê</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Hệ thống lưu hợp đồng và sinh mã hợp đồng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Đạt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46181187"/>
                  </a:ext>
                </a:extLst>
              </a:tr>
              <a:tr h="1085604">
                <a:tc>
                  <a:txBody>
                    <a:bodyPr/>
                    <a:lstStyle/>
                    <a:p>
                      <a:pPr algn="l">
                        <a:buNone/>
                      </a:pPr>
                      <a:r>
                        <a:rPr lang="en-US" sz="2000">
                          <a:effectLst/>
                          <a:latin typeface="Times New Roman" panose="02020603050405020304" pitchFamily="18" charset="0"/>
                          <a:cs typeface="Times New Roman" panose="02020603050405020304" pitchFamily="18" charset="0"/>
                        </a:rPr>
                        <a:t>TC12</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Gia </a:t>
                      </a:r>
                      <a:r>
                        <a:rPr lang="en-US" sz="2000" dirty="0" err="1">
                          <a:effectLst/>
                          <a:latin typeface="Times New Roman" panose="02020603050405020304" pitchFamily="18" charset="0"/>
                          <a:cs typeface="Times New Roman" panose="02020603050405020304" pitchFamily="18" charset="0"/>
                        </a:rPr>
                        <a:t>hạn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hợp</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đồng</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Chọn hợp đồng đang hoạt động, thêm 1 tháng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Ngày kết thúc được cập nhật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Đạt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48378407"/>
                  </a:ext>
                </a:extLst>
              </a:tr>
              <a:tr h="1085604">
                <a:tc>
                  <a:txBody>
                    <a:bodyPr/>
                    <a:lstStyle/>
                    <a:p>
                      <a:pPr algn="l">
                        <a:buNone/>
                      </a:pPr>
                      <a:r>
                        <a:rPr lang="en-US" sz="2000">
                          <a:effectLst/>
                          <a:latin typeface="Times New Roman" panose="02020603050405020304" pitchFamily="18" charset="0"/>
                          <a:cs typeface="Times New Roman" panose="02020603050405020304" pitchFamily="18" charset="0"/>
                        </a:rPr>
                        <a:t>TC13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Xóa hợp đồng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Chọn hợp đồng và xóa</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vi-VN" sz="2000">
                          <a:effectLst/>
                          <a:latin typeface="Times New Roman" panose="02020603050405020304" pitchFamily="18" charset="0"/>
                          <a:cs typeface="Times New Roman" panose="02020603050405020304" pitchFamily="18" charset="0"/>
                        </a:rPr>
                        <a:t>Dữ liệu hợp đồng bị xóa, phòng được đánh dấu “còn trống”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Đạt</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56389351"/>
                  </a:ext>
                </a:extLst>
              </a:tr>
            </a:tbl>
          </a:graphicData>
        </a:graphic>
      </p:graphicFrame>
      <p:graphicFrame>
        <p:nvGraphicFramePr>
          <p:cNvPr id="3" name="Table 2">
            <a:extLst>
              <a:ext uri="{FF2B5EF4-FFF2-40B4-BE49-F238E27FC236}">
                <a16:creationId xmlns:a16="http://schemas.microsoft.com/office/drawing/2014/main" id="{FFA7F285-006B-C91E-5C84-6A9B63164505}"/>
              </a:ext>
            </a:extLst>
          </p:cNvPr>
          <p:cNvGraphicFramePr>
            <a:graphicFrameLocks noGrp="1"/>
          </p:cNvGraphicFramePr>
          <p:nvPr>
            <p:extLst>
              <p:ext uri="{D42A27DB-BD31-4B8C-83A1-F6EECF244321}">
                <p14:modId xmlns:p14="http://schemas.microsoft.com/office/powerpoint/2010/main" val="2794660411"/>
              </p:ext>
            </p:extLst>
          </p:nvPr>
        </p:nvGraphicFramePr>
        <p:xfrm>
          <a:off x="496230" y="5342054"/>
          <a:ext cx="13637940" cy="2594028"/>
        </p:xfrm>
        <a:graphic>
          <a:graphicData uri="http://schemas.openxmlformats.org/drawingml/2006/table">
            <a:tbl>
              <a:tblPr>
                <a:tableStyleId>{5C22544A-7EE6-4342-B048-85BDC9FD1C3A}</a:tableStyleId>
              </a:tblPr>
              <a:tblGrid>
                <a:gridCol w="3092922">
                  <a:extLst>
                    <a:ext uri="{9D8B030D-6E8A-4147-A177-3AD203B41FA5}">
                      <a16:colId xmlns:a16="http://schemas.microsoft.com/office/drawing/2014/main" val="1941201111"/>
                    </a:ext>
                  </a:extLst>
                </a:gridCol>
                <a:gridCol w="2361345">
                  <a:extLst>
                    <a:ext uri="{9D8B030D-6E8A-4147-A177-3AD203B41FA5}">
                      <a16:colId xmlns:a16="http://schemas.microsoft.com/office/drawing/2014/main" val="2637464075"/>
                    </a:ext>
                  </a:extLst>
                </a:gridCol>
                <a:gridCol w="2727891">
                  <a:extLst>
                    <a:ext uri="{9D8B030D-6E8A-4147-A177-3AD203B41FA5}">
                      <a16:colId xmlns:a16="http://schemas.microsoft.com/office/drawing/2014/main" val="1901147274"/>
                    </a:ext>
                  </a:extLst>
                </a:gridCol>
                <a:gridCol w="2727891">
                  <a:extLst>
                    <a:ext uri="{9D8B030D-6E8A-4147-A177-3AD203B41FA5}">
                      <a16:colId xmlns:a16="http://schemas.microsoft.com/office/drawing/2014/main" val="218473894"/>
                    </a:ext>
                  </a:extLst>
                </a:gridCol>
                <a:gridCol w="2727891">
                  <a:extLst>
                    <a:ext uri="{9D8B030D-6E8A-4147-A177-3AD203B41FA5}">
                      <a16:colId xmlns:a16="http://schemas.microsoft.com/office/drawing/2014/main" val="1694660627"/>
                    </a:ext>
                  </a:extLst>
                </a:gridCol>
              </a:tblGrid>
              <a:tr h="0">
                <a:tc>
                  <a:txBody>
                    <a:bodyPr/>
                    <a:lstStyle/>
                    <a:p>
                      <a:pPr algn="ctr">
                        <a:buNone/>
                      </a:pPr>
                      <a:r>
                        <a:rPr lang="en-US" sz="2000">
                          <a:effectLst/>
                          <a:latin typeface="Times New Roman" panose="02020603050405020304" pitchFamily="18" charset="0"/>
                          <a:cs typeface="Times New Roman" panose="02020603050405020304" pitchFamily="18" charset="0"/>
                        </a:rPr>
                        <a:t>Nhóm chức năng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Số ca kiểm thử</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Đạt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Không đạt / lỗi nhỏ</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buNone/>
                      </a:pPr>
                      <a:r>
                        <a:rPr lang="en-US" sz="2000">
                          <a:effectLst/>
                          <a:latin typeface="Times New Roman" panose="02020603050405020304" pitchFamily="18" charset="0"/>
                          <a:cs typeface="Times New Roman" panose="02020603050405020304" pitchFamily="18" charset="0"/>
                        </a:rPr>
                        <a:t>Tỷ lệ đạt (%)</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89803444"/>
                  </a:ext>
                </a:extLst>
              </a:tr>
              <a:tr h="381538">
                <a:tc>
                  <a:txBody>
                    <a:bodyPr/>
                    <a:lstStyle/>
                    <a:p>
                      <a:pPr algn="l">
                        <a:buNone/>
                      </a:pPr>
                      <a:r>
                        <a:rPr lang="en-US" sz="2000">
                          <a:effectLst/>
                          <a:latin typeface="Times New Roman" panose="02020603050405020304" pitchFamily="18" charset="0"/>
                          <a:cs typeface="Times New Roman" panose="02020603050405020304" pitchFamily="18" charset="0"/>
                        </a:rPr>
                        <a:t>Đăng nhập / đăng ký</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4</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4</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100%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82399033"/>
                  </a:ext>
                </a:extLst>
              </a:tr>
              <a:tr h="381538">
                <a:tc>
                  <a:txBody>
                    <a:bodyPr/>
                    <a:lstStyle/>
                    <a:p>
                      <a:pPr algn="l">
                        <a:buNone/>
                      </a:pPr>
                      <a:r>
                        <a:rPr lang="en-US" sz="2000">
                          <a:effectLst/>
                          <a:latin typeface="Times New Roman" panose="02020603050405020304" pitchFamily="18" charset="0"/>
                          <a:cs typeface="Times New Roman" panose="02020603050405020304" pitchFamily="18" charset="0"/>
                        </a:rPr>
                        <a:t>Quản lý phòng trọ</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100%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08865576"/>
                  </a:ext>
                </a:extLst>
              </a:tr>
              <a:tr h="381538">
                <a:tc>
                  <a:txBody>
                    <a:bodyPr/>
                    <a:lstStyle/>
                    <a:p>
                      <a:pPr algn="l">
                        <a:buNone/>
                      </a:pPr>
                      <a:r>
                        <a:rPr lang="en-US" sz="2000">
                          <a:effectLst/>
                          <a:latin typeface="Times New Roman" panose="02020603050405020304" pitchFamily="18" charset="0"/>
                          <a:cs typeface="Times New Roman" panose="02020603050405020304" pitchFamily="18" charset="0"/>
                        </a:rPr>
                        <a:t>Tìm kiếm / lọc</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3</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100%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87140821"/>
                  </a:ext>
                </a:extLst>
              </a:tr>
              <a:tr h="381538">
                <a:tc>
                  <a:txBody>
                    <a:bodyPr/>
                    <a:lstStyle/>
                    <a:p>
                      <a:pPr algn="l">
                        <a:buNone/>
                      </a:pPr>
                      <a:r>
                        <a:rPr lang="en-US" sz="2000">
                          <a:effectLst/>
                          <a:latin typeface="Times New Roman" panose="02020603050405020304" pitchFamily="18" charset="0"/>
                          <a:cs typeface="Times New Roman" panose="02020603050405020304" pitchFamily="18" charset="0"/>
                        </a:rPr>
                        <a:t>Hợp đồng thuê</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100%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75406659"/>
                  </a:ext>
                </a:extLst>
              </a:tr>
              <a:tr h="381538">
                <a:tc>
                  <a:txBody>
                    <a:bodyPr/>
                    <a:lstStyle/>
                    <a:p>
                      <a:pPr algn="l">
                        <a:buNone/>
                      </a:pPr>
                      <a:r>
                        <a:rPr lang="en-US" sz="2000">
                          <a:effectLst/>
                          <a:latin typeface="Times New Roman" panose="02020603050405020304" pitchFamily="18" charset="0"/>
                          <a:cs typeface="Times New Roman" panose="02020603050405020304" pitchFamily="18" charset="0"/>
                        </a:rPr>
                        <a:t>Giao diện / UX</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3</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100%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06954867"/>
                  </a:ext>
                </a:extLst>
              </a:tr>
              <a:tr h="381538">
                <a:tc>
                  <a:txBody>
                    <a:bodyPr/>
                    <a:lstStyle/>
                    <a:p>
                      <a:pPr algn="l">
                        <a:buNone/>
                      </a:pPr>
                      <a:r>
                        <a:rPr lang="en-US" sz="2000">
                          <a:effectLst/>
                          <a:latin typeface="Times New Roman" panose="02020603050405020304" pitchFamily="18" charset="0"/>
                          <a:cs typeface="Times New Roman" panose="02020603050405020304" pitchFamily="18" charset="0"/>
                        </a:rPr>
                        <a:t>Tổng cộng</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16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16</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a:effectLst/>
                          <a:latin typeface="Times New Roman" panose="02020603050405020304" pitchFamily="18" charset="0"/>
                          <a:cs typeface="Times New Roman" panose="02020603050405020304" pitchFamily="18" charset="0"/>
                        </a:rPr>
                        <a:t>0</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algn="l">
                        <a:buNone/>
                      </a:pPr>
                      <a:r>
                        <a:rPr lang="en-US" sz="2000" dirty="0">
                          <a:effectLst/>
                          <a:latin typeface="Times New Roman" panose="02020603050405020304" pitchFamily="18" charset="0"/>
                          <a:cs typeface="Times New Roman" panose="02020603050405020304" pitchFamily="18" charset="0"/>
                        </a:rPr>
                        <a:t>100%</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14177558"/>
                  </a:ext>
                </a:extLst>
              </a:tr>
            </a:tbl>
          </a:graphicData>
        </a:graphic>
      </p:graphicFrame>
      <p:sp>
        <p:nvSpPr>
          <p:cNvPr id="5" name="TextBox 4">
            <a:extLst>
              <a:ext uri="{FF2B5EF4-FFF2-40B4-BE49-F238E27FC236}">
                <a16:creationId xmlns:a16="http://schemas.microsoft.com/office/drawing/2014/main" id="{B225C247-576A-00AB-81D7-140E938EB3C0}"/>
              </a:ext>
            </a:extLst>
          </p:cNvPr>
          <p:cNvSpPr txBox="1"/>
          <p:nvPr/>
        </p:nvSpPr>
        <p:spPr>
          <a:xfrm>
            <a:off x="3657600" y="4543761"/>
            <a:ext cx="7315200" cy="492443"/>
          </a:xfrm>
          <a:prstGeom prst="rect">
            <a:avLst/>
          </a:prstGeom>
          <a:noFill/>
        </p:spPr>
        <p:txBody>
          <a:bodyPr wrap="square">
            <a:spAutoFit/>
          </a:bodyPr>
          <a:lstStyle/>
          <a:p>
            <a:pPr algn="ctr"/>
            <a:r>
              <a:rPr lang="en-US" sz="2600" b="1" dirty="0">
                <a:latin typeface="Times New Roman" panose="02020603050405020304" pitchFamily="18" charset="0"/>
                <a:ea typeface="SimSun" panose="02010600030101010101" pitchFamily="2" charset="-122"/>
                <a:cs typeface="Times New Roman" panose="02020603050405020304" pitchFamily="18" charset="0"/>
              </a:rPr>
              <a:t>TỔNG HỢP KIỂM THỬ</a:t>
            </a:r>
          </a:p>
        </p:txBody>
      </p:sp>
    </p:spTree>
    <p:extLst>
      <p:ext uri="{BB962C8B-B14F-4D97-AF65-F5344CB8AC3E}">
        <p14:creationId xmlns:p14="http://schemas.microsoft.com/office/powerpoint/2010/main" val="560324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A0082-3150-C7D3-2CC2-D1884496732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57BA766-30BC-A474-3469-11DBF0B9BD7B}"/>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EA90D10C-2EE6-B914-2BF2-8B3BD192758F}"/>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ea typeface="Tahoma" panose="020B0604030504040204" pitchFamily="34" charset="0"/>
                <a:cs typeface="Times New Roman" panose="02020603050405020304" pitchFamily="18" charset="0"/>
              </a:rPr>
              <a:t>GIAO DIỆN VÀ HƯỚNG PHÁT TRIỂN HỆ THỐNG</a:t>
            </a:r>
            <a:endParaRPr lang="en-US" sz="445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C6C8DC1F-8852-13BD-CE6A-C2985A3F1543}"/>
              </a:ext>
            </a:extLst>
          </p:cNvPr>
          <p:cNvSpPr txBox="1"/>
          <p:nvPr/>
        </p:nvSpPr>
        <p:spPr>
          <a:xfrm>
            <a:off x="519470" y="1895399"/>
            <a:ext cx="2882520" cy="492443"/>
          </a:xfrm>
          <a:prstGeom prst="rect">
            <a:avLst/>
          </a:prstGeom>
          <a:noFill/>
        </p:spPr>
        <p:txBody>
          <a:bodyPr wrap="none" rtlCol="0">
            <a:spAutoFit/>
          </a:bodyPr>
          <a:lstStyle/>
          <a:p>
            <a:r>
              <a:rPr lang="en-US" sz="2600" b="1" dirty="0">
                <a:latin typeface="Times New Roman" panose="02020603050405020304" pitchFamily="18" charset="0"/>
                <a:cs typeface="Times New Roman" panose="02020603050405020304" pitchFamily="18" charset="0"/>
              </a:rPr>
              <a:t>Giao </a:t>
            </a:r>
            <a:r>
              <a:rPr lang="en-US" sz="2600" b="1" dirty="0" err="1">
                <a:latin typeface="Times New Roman" panose="02020603050405020304" pitchFamily="18" charset="0"/>
                <a:cs typeface="Times New Roman" panose="02020603050405020304" pitchFamily="18" charset="0"/>
              </a:rPr>
              <a:t>diện</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hệ</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thống</a:t>
            </a:r>
            <a:endParaRPr lang="en-US" sz="2600" b="1" dirty="0">
              <a:latin typeface="Times New Roman" panose="02020603050405020304" pitchFamily="18" charset="0"/>
              <a:cs typeface="Times New Roman" panose="02020603050405020304" pitchFamily="18" charset="0"/>
            </a:endParaRPr>
          </a:p>
        </p:txBody>
      </p:sp>
      <p:pic>
        <p:nvPicPr>
          <p:cNvPr id="1026" name="Picture 44">
            <a:extLst>
              <a:ext uri="{FF2B5EF4-FFF2-40B4-BE49-F238E27FC236}">
                <a16:creationId xmlns:a16="http://schemas.microsoft.com/office/drawing/2014/main" id="{86568453-DF0F-2847-037B-F88B79817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122" y="2675941"/>
            <a:ext cx="7574084" cy="4120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47">
            <a:extLst>
              <a:ext uri="{FF2B5EF4-FFF2-40B4-BE49-F238E27FC236}">
                <a16:creationId xmlns:a16="http://schemas.microsoft.com/office/drawing/2014/main" id="{88707B89-B50B-562E-FBE7-76D24A2DB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550" y="1873246"/>
            <a:ext cx="5574415" cy="4923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B53E6DE8-37E9-0CDB-4B4D-F80CE6EA5B96}"/>
              </a:ext>
            </a:extLst>
          </p:cNvPr>
          <p:cNvSpPr txBox="1"/>
          <p:nvPr/>
        </p:nvSpPr>
        <p:spPr>
          <a:xfrm>
            <a:off x="2909778" y="7109944"/>
            <a:ext cx="1222386"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Trang </a:t>
            </a:r>
            <a:r>
              <a:rPr lang="en-US" sz="2000" dirty="0" err="1">
                <a:latin typeface="Times New Roman" panose="02020603050405020304" pitchFamily="18" charset="0"/>
                <a:cs typeface="Times New Roman" panose="02020603050405020304" pitchFamily="18" charset="0"/>
              </a:rPr>
              <a:t>chủ</a:t>
            </a:r>
            <a:endParaRPr lang="en-US"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8C6248E-15CF-EA6D-3C92-C163747B4F91}"/>
              </a:ext>
            </a:extLst>
          </p:cNvPr>
          <p:cNvSpPr txBox="1"/>
          <p:nvPr/>
        </p:nvSpPr>
        <p:spPr>
          <a:xfrm>
            <a:off x="10791564" y="7212556"/>
            <a:ext cx="2071401"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Giao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ký</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6803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772D8-932B-68AE-52F4-1375DF0127E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F4F3211-28FE-491F-450E-3A4048EBFE98}"/>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D0416D4C-D270-7195-9E6A-303FAF3ED325}"/>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ea typeface="Tahoma" panose="020B0604030504040204" pitchFamily="34" charset="0"/>
                <a:cs typeface="Times New Roman" panose="02020603050405020304" pitchFamily="18" charset="0"/>
              </a:rPr>
              <a:t>GIAO DIỆN VÀ HƯỚNG PHÁT TRIỂN HỆ THỐNG</a:t>
            </a:r>
            <a:endParaRPr lang="en-US" sz="445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7109252F-4760-681C-BA70-AFA15B1AC2A4}"/>
              </a:ext>
            </a:extLst>
          </p:cNvPr>
          <p:cNvSpPr txBox="1"/>
          <p:nvPr/>
        </p:nvSpPr>
        <p:spPr>
          <a:xfrm>
            <a:off x="519470" y="1895399"/>
            <a:ext cx="2882520" cy="492443"/>
          </a:xfrm>
          <a:prstGeom prst="rect">
            <a:avLst/>
          </a:prstGeom>
          <a:noFill/>
        </p:spPr>
        <p:txBody>
          <a:bodyPr wrap="none" rtlCol="0">
            <a:spAutoFit/>
          </a:bodyPr>
          <a:lstStyle/>
          <a:p>
            <a:r>
              <a:rPr lang="en-US" sz="2600" b="1" dirty="0">
                <a:latin typeface="Times New Roman" panose="02020603050405020304" pitchFamily="18" charset="0"/>
                <a:cs typeface="Times New Roman" panose="02020603050405020304" pitchFamily="18" charset="0"/>
              </a:rPr>
              <a:t>Giao </a:t>
            </a:r>
            <a:r>
              <a:rPr lang="en-US" sz="2600" b="1" dirty="0" err="1">
                <a:latin typeface="Times New Roman" panose="02020603050405020304" pitchFamily="18" charset="0"/>
                <a:cs typeface="Times New Roman" panose="02020603050405020304" pitchFamily="18" charset="0"/>
              </a:rPr>
              <a:t>diện</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hệ</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thống</a:t>
            </a:r>
            <a:endParaRPr lang="en-US" sz="2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EBDD99B-80D8-0FE2-6429-91A4F583DB72}"/>
              </a:ext>
            </a:extLst>
          </p:cNvPr>
          <p:cNvSpPr txBox="1"/>
          <p:nvPr/>
        </p:nvSpPr>
        <p:spPr>
          <a:xfrm>
            <a:off x="2790797" y="6718702"/>
            <a:ext cx="2850460"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Giao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tìm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kiếm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lọc</a:t>
            </a:r>
            <a:endParaRPr lang="en-US"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3DD1F9F-7595-BFF7-3110-332DFBAF8946}"/>
              </a:ext>
            </a:extLst>
          </p:cNvPr>
          <p:cNvSpPr txBox="1"/>
          <p:nvPr/>
        </p:nvSpPr>
        <p:spPr>
          <a:xfrm>
            <a:off x="10012039" y="6718702"/>
            <a:ext cx="3222357"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Giao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trọ</a:t>
            </a:r>
            <a:endParaRPr lang="en-US" sz="2000" dirty="0">
              <a:latin typeface="Times New Roman" panose="02020603050405020304" pitchFamily="18" charset="0"/>
              <a:cs typeface="Times New Roman" panose="02020603050405020304" pitchFamily="18" charset="0"/>
            </a:endParaRPr>
          </a:p>
        </p:txBody>
      </p:sp>
      <p:pic>
        <p:nvPicPr>
          <p:cNvPr id="2050" name="Picture 3">
            <a:extLst>
              <a:ext uri="{FF2B5EF4-FFF2-40B4-BE49-F238E27FC236}">
                <a16:creationId xmlns:a16="http://schemas.microsoft.com/office/drawing/2014/main" id="{33A794E7-EA48-0780-9EB4-071863FF26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287" y="2824155"/>
            <a:ext cx="6982913" cy="322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4">
            <a:extLst>
              <a:ext uri="{FF2B5EF4-FFF2-40B4-BE49-F238E27FC236}">
                <a16:creationId xmlns:a16="http://schemas.microsoft.com/office/drawing/2014/main" id="{3858BD9D-797E-A0D1-98E0-7F337F0DF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081" y="2824154"/>
            <a:ext cx="7165319" cy="3225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1642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67FE3-4800-69A6-1FD6-30C66E47680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E84A4AF-5F42-E044-70BD-0CD52A660808}"/>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BBDF771B-5C13-0579-C7E6-AD40F9B5FD64}"/>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ea typeface="Tahoma" panose="020B0604030504040204" pitchFamily="34" charset="0"/>
                <a:cs typeface="Times New Roman" panose="02020603050405020304" pitchFamily="18" charset="0"/>
              </a:rPr>
              <a:t>GIAO DIỆN VÀ HƯỚNG PHÁT TRIỂN HỆ THỐNG</a:t>
            </a:r>
            <a:endParaRPr lang="en-US" sz="445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33429715-98F3-C3CE-50B8-D953D8E61894}"/>
              </a:ext>
            </a:extLst>
          </p:cNvPr>
          <p:cNvSpPr txBox="1"/>
          <p:nvPr/>
        </p:nvSpPr>
        <p:spPr>
          <a:xfrm>
            <a:off x="519470" y="1895399"/>
            <a:ext cx="4570867" cy="492443"/>
          </a:xfrm>
          <a:prstGeom prst="rect">
            <a:avLst/>
          </a:prstGeom>
          <a:noFill/>
        </p:spPr>
        <p:txBody>
          <a:bodyPr wrap="none" rtlCol="0">
            <a:spAutoFit/>
          </a:bodyPr>
          <a:lstStyle/>
          <a:p>
            <a:r>
              <a:rPr lang="en-US" sz="2600" b="1" dirty="0">
                <a:latin typeface="Times New Roman" panose="02020603050405020304" pitchFamily="18" charset="0"/>
                <a:cs typeface="Times New Roman" panose="02020603050405020304" pitchFamily="18" charset="0"/>
              </a:rPr>
              <a:t>Giao </a:t>
            </a:r>
            <a:r>
              <a:rPr lang="en-US" sz="2600" b="1" dirty="0" err="1">
                <a:latin typeface="Times New Roman" panose="02020603050405020304" pitchFamily="18" charset="0"/>
                <a:cs typeface="Times New Roman" panose="02020603050405020304" pitchFamily="18" charset="0"/>
              </a:rPr>
              <a:t>diện</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hệ</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thống</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của</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chủ</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trọ</a:t>
            </a:r>
            <a:endParaRPr lang="en-US" sz="2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CD2BD81-B1B7-BC16-49DF-E057D9E4FC80}"/>
              </a:ext>
            </a:extLst>
          </p:cNvPr>
          <p:cNvSpPr txBox="1"/>
          <p:nvPr/>
        </p:nvSpPr>
        <p:spPr>
          <a:xfrm>
            <a:off x="4437649" y="6860001"/>
            <a:ext cx="5755102"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Giao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trọ</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cá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endParaRPr lang="en-US" sz="2000"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A419FE63-0855-E00F-0884-78B05CCC6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2649189"/>
            <a:ext cx="7150460" cy="3685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F3DD1285-FFD2-0F7D-000E-A68D4AA4D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5223" y="2647018"/>
            <a:ext cx="7393724" cy="3685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8">
            <a:extLst>
              <a:ext uri="{FF2B5EF4-FFF2-40B4-BE49-F238E27FC236}">
                <a16:creationId xmlns:a16="http://schemas.microsoft.com/office/drawing/2014/main" id="{4B799FB9-2BBF-88F0-5B03-2FE7D86F65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1764" y="2649189"/>
            <a:ext cx="9452636" cy="376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063F043F-9FF2-0C6F-E09C-151E606EBEB2}"/>
              </a:ext>
            </a:extLst>
          </p:cNvPr>
          <p:cNvSpPr txBox="1"/>
          <p:nvPr/>
        </p:nvSpPr>
        <p:spPr>
          <a:xfrm>
            <a:off x="5796707" y="6623442"/>
            <a:ext cx="3036985" cy="400110"/>
          </a:xfrm>
          <a:prstGeom prst="rect">
            <a:avLst/>
          </a:prstGeom>
          <a:noFill/>
        </p:spPr>
        <p:txBody>
          <a:bodyPr wrap="none" rtlCol="0">
            <a:spAutoFit/>
          </a:bodyPr>
          <a:lstStyle/>
          <a:p>
            <a:r>
              <a:rPr lang="en-GB" sz="2000" dirty="0">
                <a:latin typeface="Times New Roman" panose="02020603050405020304" pitchFamily="18" charset="0"/>
                <a:cs typeface="Times New Roman" panose="02020603050405020304" pitchFamily="18" charset="0"/>
              </a:rPr>
              <a:t>Trang </a:t>
            </a:r>
            <a:r>
              <a:rPr lang="en-GB" sz="2000" dirty="0" err="1">
                <a:latin typeface="Times New Roman" panose="02020603050405020304" pitchFamily="18" charset="0"/>
                <a:cs typeface="Times New Roman" panose="02020603050405020304" pitchFamily="18" charset="0"/>
              </a:rPr>
              <a:t>xác</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nhận</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của</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chủ</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trọ</a:t>
            </a:r>
            <a:r>
              <a:rPr lang="en-GB"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511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74"/>
                                        </p:tgtEl>
                                      </p:cBhvr>
                                    </p:animEffect>
                                    <p:set>
                                      <p:cBhvr>
                                        <p:cTn id="7" dur="1" fill="hold">
                                          <p:stCondLst>
                                            <p:cond delay="499"/>
                                          </p:stCondLst>
                                        </p:cTn>
                                        <p:tgtEl>
                                          <p:spTgt spid="307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75"/>
                                        </p:tgtEl>
                                      </p:cBhvr>
                                    </p:animEffect>
                                    <p:set>
                                      <p:cBhvr>
                                        <p:cTn id="10" dur="1" fill="hold">
                                          <p:stCondLst>
                                            <p:cond delay="499"/>
                                          </p:stCondLst>
                                        </p:cTn>
                                        <p:tgtEl>
                                          <p:spTgt spid="307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83C25-B261-2FE7-B9F4-93F0A863606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FFD1A2C-2680-971C-67C2-C9AD710E87D6}"/>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FE68B761-5488-8471-E230-320A2A8534FB}"/>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ea typeface="Tahoma" panose="020B0604030504040204" pitchFamily="34" charset="0"/>
                <a:cs typeface="Times New Roman" panose="02020603050405020304" pitchFamily="18" charset="0"/>
              </a:rPr>
              <a:t>GIAO DIỆN VÀ HƯỚNG PHÁT TRIỂN HỆ THỐNG</a:t>
            </a:r>
            <a:endParaRPr lang="en-US" sz="445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5C628C72-F46A-24DB-C00A-C3522D497EF0}"/>
              </a:ext>
            </a:extLst>
          </p:cNvPr>
          <p:cNvSpPr txBox="1"/>
          <p:nvPr/>
        </p:nvSpPr>
        <p:spPr>
          <a:xfrm>
            <a:off x="519470" y="1895399"/>
            <a:ext cx="4112857" cy="492443"/>
          </a:xfrm>
          <a:prstGeom prst="rect">
            <a:avLst/>
          </a:prstGeom>
          <a:noFill/>
        </p:spPr>
        <p:txBody>
          <a:bodyPr wrap="none" rtlCol="0">
            <a:spAutoFit/>
          </a:bodyPr>
          <a:lstStyle/>
          <a:p>
            <a:r>
              <a:rPr lang="en-US" sz="2600" b="1" dirty="0">
                <a:latin typeface="Times New Roman" panose="02020603050405020304" pitchFamily="18" charset="0"/>
                <a:cs typeface="Times New Roman" panose="02020603050405020304" pitchFamily="18" charset="0"/>
              </a:rPr>
              <a:t>Giao </a:t>
            </a:r>
            <a:r>
              <a:rPr lang="en-US" sz="2600" b="1" dirty="0" err="1">
                <a:latin typeface="Times New Roman" panose="02020603050405020304" pitchFamily="18" charset="0"/>
                <a:cs typeface="Times New Roman" panose="02020603050405020304" pitchFamily="18" charset="0"/>
              </a:rPr>
              <a:t>diện</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hệ</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thống</a:t>
            </a:r>
            <a:r>
              <a:rPr lang="en-US" sz="2600" b="1" dirty="0">
                <a:latin typeface="Times New Roman" panose="02020603050405020304" pitchFamily="18" charset="0"/>
                <a:cs typeface="Times New Roman" panose="02020603050405020304" pitchFamily="18" charset="0"/>
              </a:rPr>
              <a:t> ADMIN</a:t>
            </a:r>
          </a:p>
        </p:txBody>
      </p:sp>
      <p:sp>
        <p:nvSpPr>
          <p:cNvPr id="8" name="TextBox 7">
            <a:extLst>
              <a:ext uri="{FF2B5EF4-FFF2-40B4-BE49-F238E27FC236}">
                <a16:creationId xmlns:a16="http://schemas.microsoft.com/office/drawing/2014/main" id="{04FF4710-FA08-3C78-FDF1-3955E291662E}"/>
              </a:ext>
            </a:extLst>
          </p:cNvPr>
          <p:cNvSpPr txBox="1"/>
          <p:nvPr/>
        </p:nvSpPr>
        <p:spPr>
          <a:xfrm>
            <a:off x="5657303" y="6860001"/>
            <a:ext cx="3129959"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Trang </a:t>
            </a:r>
            <a:r>
              <a:rPr lang="en-US" sz="2000" dirty="0" err="1">
                <a:latin typeface="Times New Roman" panose="02020603050405020304" pitchFamily="18" charset="0"/>
                <a:cs typeface="Times New Roman" panose="02020603050405020304" pitchFamily="18" charset="0"/>
              </a:rPr>
              <a:t>phản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hồi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báo</a:t>
            </a:r>
            <a:endParaRPr lang="en-US" sz="2000" dirty="0">
              <a:latin typeface="Times New Roman" panose="02020603050405020304" pitchFamily="18" charset="0"/>
              <a:cs typeface="Times New Roman" panose="02020603050405020304" pitchFamily="18" charset="0"/>
            </a:endParaRPr>
          </a:p>
        </p:txBody>
      </p:sp>
      <p:pic>
        <p:nvPicPr>
          <p:cNvPr id="4099" name="Picture 59">
            <a:extLst>
              <a:ext uri="{FF2B5EF4-FFF2-40B4-BE49-F238E27FC236}">
                <a16:creationId xmlns:a16="http://schemas.microsoft.com/office/drawing/2014/main" id="{F6E4D4A8-0FBB-9AB1-C877-7CC6674EA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2558393"/>
            <a:ext cx="7178760" cy="377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9">
            <a:extLst>
              <a:ext uri="{FF2B5EF4-FFF2-40B4-BE49-F238E27FC236}">
                <a16:creationId xmlns:a16="http://schemas.microsoft.com/office/drawing/2014/main" id="{F7D67C19-06D6-989F-B411-CF43BE407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3522" y="2387841"/>
            <a:ext cx="7393157" cy="3946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4978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1"/>
          <p:cNvSpPr/>
          <p:nvPr/>
        </p:nvSpPr>
        <p:spPr>
          <a:xfrm>
            <a:off x="4077317" y="268072"/>
            <a:ext cx="7825502" cy="978218"/>
          </a:xfrm>
          <a:prstGeom prst="rect">
            <a:avLst/>
          </a:prstGeom>
          <a:noFill/>
          <a:ln/>
        </p:spPr>
        <p:txBody>
          <a:bodyPr wrap="none" lIns="0" tIns="0" rIns="0" bIns="0" rtlCol="0" anchor="t"/>
          <a:lstStyle/>
          <a:p>
            <a:pPr marL="0" indent="0" algn="l">
              <a:lnSpc>
                <a:spcPts val="7700"/>
              </a:lnSpc>
              <a:buNone/>
            </a:pPr>
            <a:r>
              <a:rPr lang="en-US" sz="6150" dirty="0">
                <a:solidFill>
                  <a:srgbClr val="312F2B"/>
                </a:solidFill>
                <a:latin typeface="Times New Roman" panose="02020603050405020304" pitchFamily="18" charset="0"/>
                <a:ea typeface="Gelasio" pitchFamily="34" charset="-122"/>
                <a:cs typeface="Times New Roman" panose="02020603050405020304" pitchFamily="18" charset="0"/>
              </a:rPr>
              <a:t>Mục tiêu phát triển</a:t>
            </a:r>
            <a:endParaRPr lang="en-US" sz="6150" dirty="0">
              <a:latin typeface="Times New Roman" panose="02020603050405020304" pitchFamily="18" charset="0"/>
              <a:cs typeface="Times New Roman" panose="02020603050405020304" pitchFamily="18" charset="0"/>
            </a:endParaRPr>
          </a:p>
        </p:txBody>
      </p:sp>
      <p:sp>
        <p:nvSpPr>
          <p:cNvPr id="4" name="Text 2"/>
          <p:cNvSpPr/>
          <p:nvPr/>
        </p:nvSpPr>
        <p:spPr>
          <a:xfrm>
            <a:off x="793670" y="1819179"/>
            <a:ext cx="13042821" cy="725805"/>
          </a:xfrm>
          <a:prstGeom prst="rect">
            <a:avLst/>
          </a:prstGeom>
          <a:noFill/>
          <a:ln/>
        </p:spPr>
        <p:txBody>
          <a:bodyPr wrap="square" lIns="0" tIns="0" rIns="0" bIns="0" rtlCol="0" anchor="t"/>
          <a:lstStyle/>
          <a:p>
            <a:pPr marL="0" indent="0" algn="l">
              <a:lnSpc>
                <a:spcPts val="28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Hệ thống được thiết kế để giải quyết triệt để các vấn đề trong quá trình tìm và thuê trọ, đảm bảo lợi ích cho cả ba bên: Sinh viên, Chủ trọ và Người quản trị (Admin).</a:t>
            </a:r>
            <a:endParaRPr lang="en-US" sz="2400"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3026545"/>
            <a:ext cx="226814" cy="226814"/>
          </a:xfrm>
          <a:prstGeom prst="rect">
            <a:avLst/>
          </a:prstGeom>
        </p:spPr>
      </p:pic>
      <p:sp>
        <p:nvSpPr>
          <p:cNvPr id="6" name="Shape 3"/>
          <p:cNvSpPr/>
          <p:nvPr/>
        </p:nvSpPr>
        <p:spPr>
          <a:xfrm>
            <a:off x="793790" y="3353253"/>
            <a:ext cx="4196358" cy="30480"/>
          </a:xfrm>
          <a:prstGeom prst="rect">
            <a:avLst/>
          </a:prstGeom>
          <a:solidFill>
            <a:srgbClr val="E5E5E0"/>
          </a:solidFill>
          <a:ln/>
        </p:spPr>
        <p:txBody>
          <a:bodyPr/>
          <a:lstStyle/>
          <a:p>
            <a:endParaRPr lang="en-US"/>
          </a:p>
        </p:txBody>
      </p:sp>
      <p:sp>
        <p:nvSpPr>
          <p:cNvPr id="7" name="Text 4"/>
          <p:cNvSpPr/>
          <p:nvPr/>
        </p:nvSpPr>
        <p:spPr>
          <a:xfrm>
            <a:off x="793790" y="3527560"/>
            <a:ext cx="4196358" cy="850583"/>
          </a:xfrm>
          <a:prstGeom prst="rect">
            <a:avLst/>
          </a:prstGeom>
          <a:noFill/>
          <a:ln/>
        </p:spPr>
        <p:txBody>
          <a:bodyPr wrap="square" lIns="0" tIns="0" rIns="0" bIns="0" rtlCol="0" anchor="t"/>
          <a:lstStyle/>
          <a:p>
            <a:pPr marL="0" indent="0" algn="l">
              <a:lnSpc>
                <a:spcPts val="330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Nền tảng tìm kiếm &amp; Thuê trọ online</a:t>
            </a:r>
            <a:endParaRPr lang="en-US" sz="2800" dirty="0">
              <a:latin typeface="Times New Roman" panose="02020603050405020304" pitchFamily="18" charset="0"/>
              <a:cs typeface="Times New Roman" panose="02020603050405020304" pitchFamily="18" charset="0"/>
            </a:endParaRPr>
          </a:p>
        </p:txBody>
      </p:sp>
      <p:sp>
        <p:nvSpPr>
          <p:cNvPr id="8" name="Text 5"/>
          <p:cNvSpPr/>
          <p:nvPr/>
        </p:nvSpPr>
        <p:spPr>
          <a:xfrm>
            <a:off x="793790" y="5179244"/>
            <a:ext cx="4196358" cy="1088708"/>
          </a:xfrm>
          <a:prstGeom prst="rect">
            <a:avLst/>
          </a:prstGeom>
          <a:noFill/>
          <a:ln/>
        </p:spPr>
        <p:txBody>
          <a:bodyPr wrap="square" lIns="0" tIns="0" rIns="0" bIns="0" rtlCol="0" anchor="t"/>
          <a:lstStyle/>
          <a:p>
            <a:pPr marL="0" indent="0" algn="l">
              <a:lnSpc>
                <a:spcPts val="28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Xây dựng giao diện thân thiện, dễ sử dụng, giúp sinh viên tìm, thuê và quản lý hợp đồng trọ trực tuyến.</a:t>
            </a:r>
            <a:endParaRPr lang="en-US" sz="2400" dirty="0">
              <a:latin typeface="Times New Roman" panose="02020603050405020304" pitchFamily="18" charset="0"/>
              <a:cs typeface="Times New Roman" panose="02020603050405020304" pitchFamily="18" charset="0"/>
            </a:endParaRPr>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6962" y="3026545"/>
            <a:ext cx="226814" cy="226814"/>
          </a:xfrm>
          <a:prstGeom prst="rect">
            <a:avLst/>
          </a:prstGeom>
        </p:spPr>
      </p:pic>
      <p:sp>
        <p:nvSpPr>
          <p:cNvPr id="10" name="Shape 6"/>
          <p:cNvSpPr/>
          <p:nvPr/>
        </p:nvSpPr>
        <p:spPr>
          <a:xfrm>
            <a:off x="5216962" y="3353253"/>
            <a:ext cx="4196358" cy="30480"/>
          </a:xfrm>
          <a:prstGeom prst="rect">
            <a:avLst/>
          </a:prstGeom>
          <a:solidFill>
            <a:srgbClr val="E5E5E0"/>
          </a:solidFill>
          <a:ln/>
        </p:spPr>
        <p:txBody>
          <a:bodyPr/>
          <a:lstStyle/>
          <a:p>
            <a:endParaRPr lang="en-US"/>
          </a:p>
        </p:txBody>
      </p:sp>
      <p:sp>
        <p:nvSpPr>
          <p:cNvPr id="11" name="Text 7"/>
          <p:cNvSpPr/>
          <p:nvPr/>
        </p:nvSpPr>
        <p:spPr>
          <a:xfrm>
            <a:off x="5216962" y="3527560"/>
            <a:ext cx="4196358" cy="850583"/>
          </a:xfrm>
          <a:prstGeom prst="rect">
            <a:avLst/>
          </a:prstGeom>
          <a:noFill/>
          <a:ln/>
        </p:spPr>
        <p:txBody>
          <a:bodyPr wrap="square" lIns="0" tIns="0" rIns="0" bIns="0" rtlCol="0" anchor="t"/>
          <a:lstStyle/>
          <a:p>
            <a:pPr marL="0" indent="0" algn="l">
              <a:lnSpc>
                <a:spcPts val="330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Kênh đăng tin uy tín cho Chủ trọ</a:t>
            </a:r>
            <a:endParaRPr lang="en-US" sz="2800" dirty="0">
              <a:latin typeface="Times New Roman" panose="02020603050405020304" pitchFamily="18" charset="0"/>
              <a:cs typeface="Times New Roman" panose="02020603050405020304" pitchFamily="18" charset="0"/>
            </a:endParaRPr>
          </a:p>
        </p:txBody>
      </p:sp>
      <p:sp>
        <p:nvSpPr>
          <p:cNvPr id="12" name="Text 8"/>
          <p:cNvSpPr/>
          <p:nvPr/>
        </p:nvSpPr>
        <p:spPr>
          <a:xfrm>
            <a:off x="5216962" y="5179244"/>
            <a:ext cx="4196358" cy="1088708"/>
          </a:xfrm>
          <a:prstGeom prst="rect">
            <a:avLst/>
          </a:prstGeom>
          <a:noFill/>
          <a:ln/>
        </p:spPr>
        <p:txBody>
          <a:bodyPr wrap="square" lIns="0" tIns="0" rIns="0" bIns="0" rtlCol="0" anchor="t"/>
          <a:lstStyle/>
          <a:p>
            <a:pPr marL="0" indent="0" algn="l">
              <a:lnSpc>
                <a:spcPts val="28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Cung cấp công cụ quản lý phòng ốc, giá cả và thông tin người thuê, đảm bảo tin đăng chính xác và có độ tin cậy cao.</a:t>
            </a:r>
            <a:endParaRPr lang="en-US" sz="2400" dirty="0">
              <a:latin typeface="Times New Roman" panose="02020603050405020304" pitchFamily="18" charset="0"/>
              <a:cs typeface="Times New Roman" panose="02020603050405020304" pitchFamily="18" charset="0"/>
            </a:endParaRPr>
          </a:p>
        </p:txBody>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40133" y="3026545"/>
            <a:ext cx="226814" cy="226814"/>
          </a:xfrm>
          <a:prstGeom prst="rect">
            <a:avLst/>
          </a:prstGeom>
        </p:spPr>
      </p:pic>
      <p:sp>
        <p:nvSpPr>
          <p:cNvPr id="14" name="Shape 9"/>
          <p:cNvSpPr/>
          <p:nvPr/>
        </p:nvSpPr>
        <p:spPr>
          <a:xfrm>
            <a:off x="9640133" y="3353253"/>
            <a:ext cx="4196358" cy="30480"/>
          </a:xfrm>
          <a:prstGeom prst="rect">
            <a:avLst/>
          </a:prstGeom>
          <a:solidFill>
            <a:srgbClr val="E5E5E0"/>
          </a:solidFill>
          <a:ln/>
        </p:spPr>
        <p:txBody>
          <a:bodyPr/>
          <a:lstStyle/>
          <a:p>
            <a:endParaRPr lang="en-US"/>
          </a:p>
        </p:txBody>
      </p:sp>
      <p:sp>
        <p:nvSpPr>
          <p:cNvPr id="15" name="Text 10"/>
          <p:cNvSpPr/>
          <p:nvPr/>
        </p:nvSpPr>
        <p:spPr>
          <a:xfrm>
            <a:off x="9640133" y="3527560"/>
            <a:ext cx="3724037" cy="425291"/>
          </a:xfrm>
          <a:prstGeom prst="rect">
            <a:avLst/>
          </a:prstGeom>
          <a:noFill/>
          <a:ln/>
        </p:spPr>
        <p:txBody>
          <a:bodyPr wrap="none" lIns="0" tIns="0" rIns="0" bIns="0" rtlCol="0" anchor="t"/>
          <a:lstStyle/>
          <a:p>
            <a:pPr marL="0" indent="0" algn="l">
              <a:lnSpc>
                <a:spcPts val="3300"/>
              </a:lnSpc>
              <a:buNone/>
            </a:pPr>
            <a:r>
              <a:rPr lang="en-US" sz="2800" dirty="0">
                <a:solidFill>
                  <a:srgbClr val="272525"/>
                </a:solidFill>
                <a:latin typeface="Times New Roman" panose="02020603050405020304" pitchFamily="18" charset="0"/>
                <a:ea typeface="Gelasio" pitchFamily="34" charset="-122"/>
                <a:cs typeface="Times New Roman" panose="02020603050405020304" pitchFamily="18" charset="0"/>
              </a:rPr>
              <a:t>Hỗ trợ Quản trị hệ thống</a:t>
            </a:r>
            <a:endParaRPr lang="en-US" sz="2800" dirty="0">
              <a:latin typeface="Times New Roman" panose="02020603050405020304" pitchFamily="18" charset="0"/>
              <a:cs typeface="Times New Roman" panose="02020603050405020304" pitchFamily="18" charset="0"/>
            </a:endParaRPr>
          </a:p>
        </p:txBody>
      </p:sp>
      <p:sp>
        <p:nvSpPr>
          <p:cNvPr id="16" name="Text 11"/>
          <p:cNvSpPr/>
          <p:nvPr/>
        </p:nvSpPr>
        <p:spPr>
          <a:xfrm>
            <a:off x="9640133" y="5174165"/>
            <a:ext cx="4196358" cy="1088708"/>
          </a:xfrm>
          <a:prstGeom prst="rect">
            <a:avLst/>
          </a:prstGeom>
          <a:noFill/>
          <a:ln/>
        </p:spPr>
        <p:txBody>
          <a:bodyPr wrap="square" lIns="0" tIns="0" rIns="0" bIns="0" rtlCol="0" anchor="t"/>
          <a:lstStyle/>
          <a:p>
            <a:pPr marL="0" indent="0" algn="l">
              <a:lnSpc>
                <a:spcPts val="2850"/>
              </a:lnSpc>
              <a:buNone/>
            </a:pP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Cho phép Admin kiểm </a:t>
            </a:r>
            <a:r>
              <a:rPr lang="en-US" sz="2400" dirty="0" err="1">
                <a:solidFill>
                  <a:srgbClr val="272525"/>
                </a:solidFill>
                <a:latin typeface="Times New Roman" panose="02020603050405020304" pitchFamily="18" charset="0"/>
                <a:ea typeface="Lato" pitchFamily="34" charset="-122"/>
                <a:cs typeface="Times New Roman" panose="02020603050405020304" pitchFamily="18" charset="0"/>
              </a:rPr>
              <a:t>duyệt</a:t>
            </a: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 </a:t>
            </a:r>
            <a:r>
              <a:rPr lang="en-US" sz="2400" dirty="0" err="1">
                <a:solidFill>
                  <a:srgbClr val="272525"/>
                </a:solidFill>
                <a:latin typeface="Times New Roman" panose="02020603050405020304" pitchFamily="18" charset="0"/>
                <a:ea typeface="Lato" pitchFamily="34" charset="-122"/>
                <a:cs typeface="Times New Roman" panose="02020603050405020304" pitchFamily="18" charset="0"/>
              </a:rPr>
              <a:t>quản</a:t>
            </a:r>
            <a:r>
              <a:rPr lang="en-US" sz="2400" dirty="0">
                <a:solidFill>
                  <a:srgbClr val="272525"/>
                </a:solidFill>
                <a:latin typeface="Times New Roman" panose="02020603050405020304" pitchFamily="18" charset="0"/>
                <a:ea typeface="Lato" pitchFamily="34" charset="-122"/>
                <a:cs typeface="Times New Roman" panose="02020603050405020304" pitchFamily="18" charset="0"/>
              </a:rPr>
              <a:t> lý tài khoản người dùng và xử lý các phản hồi/khiếu nại kịp thời.</a:t>
            </a:r>
            <a:endParaRPr lang="en-US" sz="24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9D264122-8905-B11C-C286-0993D812C7C2}"/>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1500C-EC35-9948-8F93-D1C4C145651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8F1E66B-2F80-2C89-8F94-586771D4E1D6}"/>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B1164B81-CB18-E6B4-8ACA-EA60327E3490}"/>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ea typeface="Tahoma" panose="020B0604030504040204" pitchFamily="34" charset="0"/>
                <a:cs typeface="Times New Roman" panose="02020603050405020304" pitchFamily="18" charset="0"/>
              </a:rPr>
              <a:t>GIAO DIỆN VÀ HƯỚNG PHÁT TRIỂN HỆ THỐNG</a:t>
            </a:r>
            <a:endParaRPr lang="en-US" sz="445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577253B-91E5-FDDA-6548-28E9575A2E1E}"/>
              </a:ext>
            </a:extLst>
          </p:cNvPr>
          <p:cNvSpPr txBox="1"/>
          <p:nvPr/>
        </p:nvSpPr>
        <p:spPr>
          <a:xfrm>
            <a:off x="519470" y="1895399"/>
            <a:ext cx="4112857" cy="492443"/>
          </a:xfrm>
          <a:prstGeom prst="rect">
            <a:avLst/>
          </a:prstGeom>
          <a:noFill/>
        </p:spPr>
        <p:txBody>
          <a:bodyPr wrap="none" rtlCol="0">
            <a:spAutoFit/>
          </a:bodyPr>
          <a:lstStyle/>
          <a:p>
            <a:r>
              <a:rPr lang="en-US" sz="2600" b="1" dirty="0">
                <a:latin typeface="Times New Roman" panose="02020603050405020304" pitchFamily="18" charset="0"/>
                <a:cs typeface="Times New Roman" panose="02020603050405020304" pitchFamily="18" charset="0"/>
              </a:rPr>
              <a:t>Giao </a:t>
            </a:r>
            <a:r>
              <a:rPr lang="en-US" sz="2600" b="1" dirty="0" err="1">
                <a:latin typeface="Times New Roman" panose="02020603050405020304" pitchFamily="18" charset="0"/>
                <a:cs typeface="Times New Roman" panose="02020603050405020304" pitchFamily="18" charset="0"/>
              </a:rPr>
              <a:t>diện</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hệ</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thống</a:t>
            </a:r>
            <a:r>
              <a:rPr lang="en-US" sz="2600" b="1" dirty="0">
                <a:latin typeface="Times New Roman" panose="02020603050405020304" pitchFamily="18" charset="0"/>
                <a:cs typeface="Times New Roman" panose="02020603050405020304" pitchFamily="18" charset="0"/>
              </a:rPr>
              <a:t> ADMIN</a:t>
            </a:r>
          </a:p>
        </p:txBody>
      </p:sp>
      <p:sp>
        <p:nvSpPr>
          <p:cNvPr id="7" name="TextBox 6">
            <a:extLst>
              <a:ext uri="{FF2B5EF4-FFF2-40B4-BE49-F238E27FC236}">
                <a16:creationId xmlns:a16="http://schemas.microsoft.com/office/drawing/2014/main" id="{2CC47B15-17E4-4EC3-C74C-9588DFCB2498}"/>
              </a:ext>
            </a:extLst>
          </p:cNvPr>
          <p:cNvSpPr txBox="1"/>
          <p:nvPr/>
        </p:nvSpPr>
        <p:spPr>
          <a:xfrm>
            <a:off x="2381161" y="6669152"/>
            <a:ext cx="255287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Trang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endParaRPr lang="en-US"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2CE627A-9591-37A7-6F86-6A57FF329643}"/>
              </a:ext>
            </a:extLst>
          </p:cNvPr>
          <p:cNvSpPr txBox="1"/>
          <p:nvPr/>
        </p:nvSpPr>
        <p:spPr>
          <a:xfrm>
            <a:off x="9574049" y="6669152"/>
            <a:ext cx="2666692"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Trang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trọ</a:t>
            </a:r>
            <a:endParaRPr lang="en-US" sz="2000" dirty="0">
              <a:latin typeface="Times New Roman" panose="02020603050405020304" pitchFamily="18" charset="0"/>
              <a:cs typeface="Times New Roman" panose="02020603050405020304" pitchFamily="18" charset="0"/>
            </a:endParaRPr>
          </a:p>
        </p:txBody>
      </p:sp>
      <p:pic>
        <p:nvPicPr>
          <p:cNvPr id="5122" name="Picture 65">
            <a:extLst>
              <a:ext uri="{FF2B5EF4-FFF2-40B4-BE49-F238E27FC236}">
                <a16:creationId xmlns:a16="http://schemas.microsoft.com/office/drawing/2014/main" id="{7FE415EF-4FAF-A861-3876-9B20E417D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22793"/>
            <a:ext cx="7315200" cy="361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7">
            <a:extLst>
              <a:ext uri="{FF2B5EF4-FFF2-40B4-BE49-F238E27FC236}">
                <a16:creationId xmlns:a16="http://schemas.microsoft.com/office/drawing/2014/main" id="{8294FF2A-D52B-37B5-A25B-A94AF4075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4666574"/>
            <a:ext cx="7184390" cy="1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a:extLst>
              <a:ext uri="{FF2B5EF4-FFF2-40B4-BE49-F238E27FC236}">
                <a16:creationId xmlns:a16="http://schemas.microsoft.com/office/drawing/2014/main" id="{B168F261-45DF-47F4-FE15-36832AECBF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2744625"/>
            <a:ext cx="7184390" cy="183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3417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F8987-4688-4AC2-A695-DE42D20BD18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A721009-D8C5-BC76-F0F8-2DF23CDF8885}"/>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9DCA51AA-4D7F-BC62-F33C-2AC38A4067BE}"/>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ea typeface="Tahoma" panose="020B0604030504040204" pitchFamily="34" charset="0"/>
                <a:cs typeface="Times New Roman" panose="02020603050405020304" pitchFamily="18" charset="0"/>
              </a:rPr>
              <a:t>GIAO DIỆN VÀ HƯỚNG PHÁT TRIỂN HỆ THỐNG</a:t>
            </a:r>
            <a:endParaRPr lang="en-US" sz="445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E78EFFA-530B-DAA2-86DE-43741AEB4BB8}"/>
              </a:ext>
            </a:extLst>
          </p:cNvPr>
          <p:cNvSpPr txBox="1"/>
          <p:nvPr/>
        </p:nvSpPr>
        <p:spPr>
          <a:xfrm>
            <a:off x="519470" y="1895399"/>
            <a:ext cx="4112857" cy="492443"/>
          </a:xfrm>
          <a:prstGeom prst="rect">
            <a:avLst/>
          </a:prstGeom>
          <a:noFill/>
        </p:spPr>
        <p:txBody>
          <a:bodyPr wrap="none" rtlCol="0">
            <a:spAutoFit/>
          </a:bodyPr>
          <a:lstStyle/>
          <a:p>
            <a:r>
              <a:rPr lang="en-US" sz="2600" b="1" dirty="0">
                <a:latin typeface="Times New Roman" panose="02020603050405020304" pitchFamily="18" charset="0"/>
                <a:cs typeface="Times New Roman" panose="02020603050405020304" pitchFamily="18" charset="0"/>
              </a:rPr>
              <a:t>Giao </a:t>
            </a:r>
            <a:r>
              <a:rPr lang="en-US" sz="2600" b="1" dirty="0" err="1">
                <a:latin typeface="Times New Roman" panose="02020603050405020304" pitchFamily="18" charset="0"/>
                <a:cs typeface="Times New Roman" panose="02020603050405020304" pitchFamily="18" charset="0"/>
              </a:rPr>
              <a:t>diện</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hệ</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thống</a:t>
            </a:r>
            <a:r>
              <a:rPr lang="en-US" sz="2600" b="1" dirty="0">
                <a:latin typeface="Times New Roman" panose="02020603050405020304" pitchFamily="18" charset="0"/>
                <a:cs typeface="Times New Roman" panose="02020603050405020304" pitchFamily="18" charset="0"/>
              </a:rPr>
              <a:t> ADMIN</a:t>
            </a:r>
          </a:p>
        </p:txBody>
      </p:sp>
      <p:sp>
        <p:nvSpPr>
          <p:cNvPr id="8" name="TextBox 7">
            <a:extLst>
              <a:ext uri="{FF2B5EF4-FFF2-40B4-BE49-F238E27FC236}">
                <a16:creationId xmlns:a16="http://schemas.microsoft.com/office/drawing/2014/main" id="{642DAEAD-BED9-467A-8E7C-A0A82B3B543C}"/>
              </a:ext>
            </a:extLst>
          </p:cNvPr>
          <p:cNvSpPr txBox="1"/>
          <p:nvPr/>
        </p:nvSpPr>
        <p:spPr>
          <a:xfrm>
            <a:off x="2341909" y="6659946"/>
            <a:ext cx="2528513"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Giao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ADMIN</a:t>
            </a:r>
          </a:p>
        </p:txBody>
      </p:sp>
      <p:pic>
        <p:nvPicPr>
          <p:cNvPr id="6146" name="Picture 50">
            <a:extLst>
              <a:ext uri="{FF2B5EF4-FFF2-40B4-BE49-F238E27FC236}">
                <a16:creationId xmlns:a16="http://schemas.microsoft.com/office/drawing/2014/main" id="{BDD81859-BE66-8D8A-8B6B-ADE35E8BE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 y="2512199"/>
            <a:ext cx="7202809" cy="332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8">
            <a:extLst>
              <a:ext uri="{FF2B5EF4-FFF2-40B4-BE49-F238E27FC236}">
                <a16:creationId xmlns:a16="http://schemas.microsoft.com/office/drawing/2014/main" id="{796EC68C-567D-D49E-C148-B59101D13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2282" y="2387841"/>
            <a:ext cx="7368504" cy="345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B6D8EA87-C0DA-F588-3467-C4511D14C0BC}"/>
              </a:ext>
            </a:extLst>
          </p:cNvPr>
          <p:cNvSpPr txBox="1"/>
          <p:nvPr/>
        </p:nvSpPr>
        <p:spPr>
          <a:xfrm>
            <a:off x="9759980" y="6659946"/>
            <a:ext cx="2573144"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Trang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khoản</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9497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82EC1-50B6-DD2D-E012-08A896EDA38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9D540E8-39CB-C55A-97A0-62AEEAA33D37}"/>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FFF8A8E7-4E23-F6AA-EAE6-CA3CA448041E}"/>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ea typeface="Tahoma" panose="020B0604030504040204" pitchFamily="34" charset="0"/>
                <a:cs typeface="Times New Roman" panose="02020603050405020304" pitchFamily="18" charset="0"/>
              </a:rPr>
              <a:t>GIAO DIỆN VÀ HƯỚNG PHÁT TRIỂN HỆ THỐNG</a:t>
            </a:r>
            <a:endParaRPr lang="en-US" sz="445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4A895D47-EA32-5FF7-5136-B7DE45741E90}"/>
              </a:ext>
            </a:extLst>
          </p:cNvPr>
          <p:cNvSpPr txBox="1"/>
          <p:nvPr/>
        </p:nvSpPr>
        <p:spPr>
          <a:xfrm>
            <a:off x="519470" y="1895399"/>
            <a:ext cx="4112857" cy="492443"/>
          </a:xfrm>
          <a:prstGeom prst="rect">
            <a:avLst/>
          </a:prstGeom>
          <a:noFill/>
        </p:spPr>
        <p:txBody>
          <a:bodyPr wrap="none" rtlCol="0">
            <a:spAutoFit/>
          </a:bodyPr>
          <a:lstStyle/>
          <a:p>
            <a:r>
              <a:rPr lang="en-US" sz="2600" b="1" dirty="0">
                <a:latin typeface="Times New Roman" panose="02020603050405020304" pitchFamily="18" charset="0"/>
                <a:cs typeface="Times New Roman" panose="02020603050405020304" pitchFamily="18" charset="0"/>
              </a:rPr>
              <a:t>Giao </a:t>
            </a:r>
            <a:r>
              <a:rPr lang="en-US" sz="2600" b="1" dirty="0" err="1">
                <a:latin typeface="Times New Roman" panose="02020603050405020304" pitchFamily="18" charset="0"/>
                <a:cs typeface="Times New Roman" panose="02020603050405020304" pitchFamily="18" charset="0"/>
              </a:rPr>
              <a:t>diện</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hệ</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thống</a:t>
            </a:r>
            <a:r>
              <a:rPr lang="en-US" sz="2600" b="1" dirty="0">
                <a:latin typeface="Times New Roman" panose="02020603050405020304" pitchFamily="18" charset="0"/>
                <a:cs typeface="Times New Roman" panose="02020603050405020304" pitchFamily="18" charset="0"/>
              </a:rPr>
              <a:t> ADMIN</a:t>
            </a:r>
          </a:p>
        </p:txBody>
      </p:sp>
      <p:sp>
        <p:nvSpPr>
          <p:cNvPr id="8" name="TextBox 7">
            <a:extLst>
              <a:ext uri="{FF2B5EF4-FFF2-40B4-BE49-F238E27FC236}">
                <a16:creationId xmlns:a16="http://schemas.microsoft.com/office/drawing/2014/main" id="{24D7D4DF-BBDB-944B-F5E9-DE59E18A8ADA}"/>
              </a:ext>
            </a:extLst>
          </p:cNvPr>
          <p:cNvSpPr txBox="1"/>
          <p:nvPr/>
        </p:nvSpPr>
        <p:spPr>
          <a:xfrm>
            <a:off x="1784477" y="6500250"/>
            <a:ext cx="4216219" cy="400110"/>
          </a:xfrm>
          <a:prstGeom prst="rect">
            <a:avLst/>
          </a:prstGeom>
          <a:noFill/>
        </p:spPr>
        <p:txBody>
          <a:bodyPr wrap="none" rtlCol="0">
            <a:spAutoFit/>
          </a:bodyPr>
          <a:lstStyle/>
          <a:p>
            <a:r>
              <a:rPr lang="en-US" sz="2000" dirty="0" err="1">
                <a:latin typeface="Times New Roman" panose="02020603050405020304" pitchFamily="18" charset="0"/>
                <a:cs typeface="Times New Roman" panose="02020603050405020304" pitchFamily="18" charset="0"/>
              </a:rPr>
              <a:t>Duyệt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đăng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trọ</a:t>
            </a:r>
            <a:r>
              <a:rPr lang="en-US" sz="2000" dirty="0">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C8493C01-EB94-7D41-5426-10939F63AEB6}"/>
              </a:ext>
            </a:extLst>
          </p:cNvPr>
          <p:cNvSpPr txBox="1"/>
          <p:nvPr/>
        </p:nvSpPr>
        <p:spPr>
          <a:xfrm>
            <a:off x="9001634" y="6546417"/>
            <a:ext cx="4089835" cy="707886"/>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Theo </a:t>
            </a:r>
            <a:r>
              <a:rPr lang="en-US" sz="2000" dirty="0" err="1">
                <a:latin typeface="Times New Roman" panose="02020603050405020304" pitchFamily="18" charset="0"/>
                <a:cs typeface="Times New Roman" panose="02020603050405020304" pitchFamily="18" charset="0"/>
              </a:rPr>
              <a:t>dõi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thông báo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hồi</a:t>
            </a:r>
            <a:r>
              <a:rPr lang="en-US" sz="2000" dirty="0">
                <a:latin typeface="Times New Roman" panose="02020603050405020304" pitchFamily="18" charset="0"/>
                <a:cs typeface="Times New Roman" panose="02020603050405020304" pitchFamily="18" charset="0"/>
              </a:rPr>
              <a:t>.</a:t>
            </a:r>
          </a:p>
        </p:txBody>
      </p:sp>
      <p:pic>
        <p:nvPicPr>
          <p:cNvPr id="8194" name="Picture 9">
            <a:extLst>
              <a:ext uri="{FF2B5EF4-FFF2-40B4-BE49-F238E27FC236}">
                <a16:creationId xmlns:a16="http://schemas.microsoft.com/office/drawing/2014/main" id="{43DFC315-D20A-5D39-487A-B3029C594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72" y="2619983"/>
            <a:ext cx="7221228" cy="3446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10">
            <a:extLst>
              <a:ext uri="{FF2B5EF4-FFF2-40B4-BE49-F238E27FC236}">
                <a16:creationId xmlns:a16="http://schemas.microsoft.com/office/drawing/2014/main" id="{F2F2623E-7695-346B-6CF9-D0DD0E59A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904" y="2619983"/>
            <a:ext cx="7429296" cy="3446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4421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66F6A-EC5F-69B9-CE3D-3F68DD8C6B0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A9660C2-F570-D468-9D2A-DDE48F130A12}"/>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6C99F8D7-078B-0435-4E23-0B0EABEF2966}"/>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ea typeface="Tahoma" panose="020B0604030504040204" pitchFamily="34" charset="0"/>
                <a:cs typeface="Times New Roman" panose="02020603050405020304" pitchFamily="18" charset="0"/>
              </a:rPr>
              <a:t>GIAO DIỆN VÀ HƯỚNG PHÁT TRIỂN HỆ THỐNG</a:t>
            </a:r>
            <a:endParaRPr lang="en-US" sz="445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2F09FC0-DF6A-1504-801A-D66250B373AF}"/>
              </a:ext>
            </a:extLst>
          </p:cNvPr>
          <p:cNvSpPr txBox="1"/>
          <p:nvPr/>
        </p:nvSpPr>
        <p:spPr>
          <a:xfrm>
            <a:off x="519470" y="1895399"/>
            <a:ext cx="4604146" cy="492443"/>
          </a:xfrm>
          <a:prstGeom prst="rect">
            <a:avLst/>
          </a:prstGeom>
          <a:noFill/>
        </p:spPr>
        <p:txBody>
          <a:bodyPr wrap="none" rtlCol="0">
            <a:spAutoFit/>
          </a:bodyPr>
          <a:lstStyle/>
          <a:p>
            <a:r>
              <a:rPr lang="en-US" sz="2600" b="1" dirty="0">
                <a:latin typeface="Times New Roman" panose="02020603050405020304" pitchFamily="18" charset="0"/>
                <a:cs typeface="Times New Roman" panose="02020603050405020304" pitchFamily="18" charset="0"/>
              </a:rPr>
              <a:t>Giao </a:t>
            </a:r>
            <a:r>
              <a:rPr lang="en-US" sz="2600" b="1" dirty="0" err="1">
                <a:latin typeface="Times New Roman" panose="02020603050405020304" pitchFamily="18" charset="0"/>
                <a:cs typeface="Times New Roman" panose="02020603050405020304" pitchFamily="18" charset="0"/>
              </a:rPr>
              <a:t>diện</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hệ</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thống</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người</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dùng</a:t>
            </a:r>
            <a:endParaRPr lang="en-US" sz="26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8EED95E-1A05-2F82-AAC3-95823A528DBC}"/>
              </a:ext>
            </a:extLst>
          </p:cNvPr>
          <p:cNvSpPr txBox="1"/>
          <p:nvPr/>
        </p:nvSpPr>
        <p:spPr>
          <a:xfrm>
            <a:off x="2440475" y="6506058"/>
            <a:ext cx="2432264" cy="70788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Giao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hồi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dùng</a:t>
            </a:r>
            <a:endParaRPr lang="en-US"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D5EE77F-8BE2-E074-CF96-D86354C81C16}"/>
              </a:ext>
            </a:extLst>
          </p:cNvPr>
          <p:cNvSpPr txBox="1"/>
          <p:nvPr/>
        </p:nvSpPr>
        <p:spPr>
          <a:xfrm>
            <a:off x="10047474" y="6659946"/>
            <a:ext cx="1848440" cy="400110"/>
          </a:xfrm>
          <a:prstGeom prst="rect">
            <a:avLst/>
          </a:prstGeom>
          <a:noFill/>
        </p:spPr>
        <p:txBody>
          <a:bodyPr wrap="square">
            <a:spAutoFit/>
          </a:bodyPr>
          <a:lstStyle/>
          <a:p>
            <a:r>
              <a:rPr lang="vi-VN" sz="2000" dirty="0">
                <a:latin typeface="Times New Roman" panose="02020603050405020304" pitchFamily="18" charset="0"/>
                <a:cs typeface="Times New Roman" panose="02020603050405020304" pitchFamily="18" charset="0"/>
              </a:rPr>
              <a:t>Xem thông báo </a:t>
            </a:r>
            <a:endParaRPr lang="en-US" sz="2000" dirty="0">
              <a:latin typeface="Times New Roman" panose="02020603050405020304" pitchFamily="18" charset="0"/>
              <a:cs typeface="Times New Roman" panose="02020603050405020304" pitchFamily="18" charset="0"/>
            </a:endParaRPr>
          </a:p>
        </p:txBody>
      </p:sp>
      <p:pic>
        <p:nvPicPr>
          <p:cNvPr id="7170" name="Picture 5">
            <a:extLst>
              <a:ext uri="{FF2B5EF4-FFF2-40B4-BE49-F238E27FC236}">
                <a16:creationId xmlns:a16="http://schemas.microsoft.com/office/drawing/2014/main" id="{6C201BF3-192C-7C51-A837-10B3BD7476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6" y="2497757"/>
            <a:ext cx="7317186" cy="3568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6">
            <a:extLst>
              <a:ext uri="{FF2B5EF4-FFF2-40B4-BE49-F238E27FC236}">
                <a16:creationId xmlns:a16="http://schemas.microsoft.com/office/drawing/2014/main" id="{E07E34D6-7D3A-40C9-5F55-7D737B10C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199" y="2489200"/>
            <a:ext cx="7312991" cy="3568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843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2022C-81C8-AB8A-AD6E-500F08D9197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6ECC2AE-B486-6878-2C5A-938A58EE4C78}"/>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C3859CD7-32BA-BCF5-3BF0-30311F02B2B1}"/>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ea typeface="Tahoma" panose="020B0604030504040204" pitchFamily="34" charset="0"/>
                <a:cs typeface="Times New Roman" panose="02020603050405020304" pitchFamily="18" charset="0"/>
              </a:rPr>
              <a:t>GIAO DIỆN VÀ HƯỚNG PHÁT TRIỂN HỆ THỐNG</a:t>
            </a:r>
            <a:endParaRPr lang="en-US" sz="445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96F07509-1B07-0677-DE7B-A0DF33AEFCA9}"/>
              </a:ext>
            </a:extLst>
          </p:cNvPr>
          <p:cNvSpPr txBox="1"/>
          <p:nvPr/>
        </p:nvSpPr>
        <p:spPr>
          <a:xfrm>
            <a:off x="816828" y="1868477"/>
            <a:ext cx="4139520" cy="461665"/>
          </a:xfrm>
          <a:prstGeom prst="rect">
            <a:avLst/>
          </a:prstGeom>
          <a:noFill/>
        </p:spPr>
        <p:txBody>
          <a:bodyPr wrap="square">
            <a:spAutoFit/>
          </a:bodyPr>
          <a:lstStyle/>
          <a:p>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Đặc</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điểm</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nổi</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bật</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của</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giao</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diện</a:t>
            </a:r>
            <a:endParaRPr lang="en-US" sz="24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1AE5AF4-BAB9-A37C-3108-571C0EFE54F3}"/>
              </a:ext>
            </a:extLst>
          </p:cNvPr>
          <p:cNvSpPr txBox="1"/>
          <p:nvPr/>
        </p:nvSpPr>
        <p:spPr>
          <a:xfrm>
            <a:off x="334537" y="2588479"/>
            <a:ext cx="6795730" cy="4401205"/>
          </a:xfrm>
          <a:prstGeom prst="rect">
            <a:avLst/>
          </a:prstGeom>
          <a:noFill/>
        </p:spPr>
        <p:txBody>
          <a:bodyPr wrap="square">
            <a:spAutoFit/>
          </a:bodyPr>
          <a:lstStyle/>
          <a:p>
            <a:pPr marL="742950" indent="-285750" algn="just">
              <a:buFont typeface="Arial" panose="020B0604020202020204" pitchFamily="34" charset="0"/>
              <a:buChar char="•"/>
            </a:pPr>
            <a:r>
              <a:rPr lang="en-US" sz="2000" b="0" dirty="0" err="1">
                <a:effectLst/>
                <a:latin typeface="Times New Roman" panose="02020603050405020304" pitchFamily="18" charset="0"/>
                <a:ea typeface="SimSun" panose="02010600030101010101" pitchFamily="2" charset="-122"/>
              </a:rPr>
              <a:t>Thiết</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kế</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nhất</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quán</a:t>
            </a:r>
            <a:r>
              <a:rPr lang="en-US" sz="2000" b="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Màu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sắc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chủ</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đạo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nhẹ</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nhàng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bố</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cục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rõ</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ràng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giữa</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các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trang</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b="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b="0" dirty="0" err="1">
                <a:effectLst/>
                <a:latin typeface="Times New Roman" panose="02020603050405020304" pitchFamily="18" charset="0"/>
                <a:ea typeface="SimSun" panose="02010600030101010101" pitchFamily="2" charset="-122"/>
              </a:rPr>
              <a:t>Tối</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ưu</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trải</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nghiệm</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người</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dùng</a:t>
            </a:r>
            <a:r>
              <a:rPr lang="en-US" sz="2000" b="0" dirty="0">
                <a:effectLst/>
                <a:latin typeface="Times New Roman" panose="02020603050405020304" pitchFamily="18" charset="0"/>
                <a:ea typeface="SimSun" panose="02010600030101010101" pitchFamily="2" charset="-122"/>
              </a:rPr>
              <a:t> (UX):</a:t>
            </a:r>
            <a:r>
              <a:rPr lang="en-US" sz="2000" dirty="0">
                <a:effectLst/>
                <a:latin typeface="Times New Roman" panose="02020603050405020304" pitchFamily="18" charset="0"/>
                <a:ea typeface="SimSun" panose="02010600030101010101" pitchFamily="2" charset="-122"/>
              </a:rPr>
              <a:t> Các </a:t>
            </a:r>
            <a:r>
              <a:rPr lang="en-US" sz="2000" dirty="0" err="1">
                <a:effectLst/>
                <a:latin typeface="Times New Roman" panose="02020603050405020304" pitchFamily="18" charset="0"/>
                <a:ea typeface="SimSun" panose="02010600030101010101" pitchFamily="2" charset="-122"/>
              </a:rPr>
              <a:t>nút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thao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tác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dễ</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hiểu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hướng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dẫn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cụ</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thể</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khi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nhập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sai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dữ</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liệu</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b="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b="0" dirty="0">
                <a:effectLst/>
                <a:latin typeface="Times New Roman" panose="02020603050405020304" pitchFamily="18" charset="0"/>
                <a:ea typeface="SimSun" panose="02010600030101010101" pitchFamily="2" charset="-122"/>
              </a:rPr>
              <a:t>Responsive Design:</a:t>
            </a:r>
            <a:r>
              <a:rPr lang="en-US" sz="2000" dirty="0">
                <a:effectLst/>
                <a:latin typeface="Times New Roman" panose="02020603050405020304" pitchFamily="18" charset="0"/>
                <a:ea typeface="SimSun" panose="02010600030101010101" pitchFamily="2" charset="-122"/>
              </a:rPr>
              <a:t> Giao </a:t>
            </a:r>
            <a:r>
              <a:rPr lang="en-US" sz="2000" dirty="0" err="1">
                <a:effectLst/>
                <a:latin typeface="Times New Roman" panose="02020603050405020304" pitchFamily="18" charset="0"/>
                <a:ea typeface="SimSun" panose="02010600030101010101" pitchFamily="2" charset="-122"/>
              </a:rPr>
              <a:t>diện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tự</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động</a:t>
            </a:r>
            <a:r>
              <a:rPr lang="en-US" sz="2000" dirty="0">
                <a:effectLst/>
                <a:latin typeface="Times New Roman" panose="02020603050405020304" pitchFamily="18" charset="0"/>
                <a:ea typeface="SimSun" panose="02010600030101010101" pitchFamily="2" charset="-122"/>
              </a:rPr>
              <a:t> co </a:t>
            </a:r>
            <a:r>
              <a:rPr lang="en-US" sz="2000" dirty="0" err="1">
                <a:effectLst/>
                <a:latin typeface="Times New Roman" panose="02020603050405020304" pitchFamily="18" charset="0"/>
                <a:ea typeface="SimSun" panose="02010600030101010101" pitchFamily="2" charset="-122"/>
              </a:rPr>
              <a:t>giãn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sắp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xếp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lại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bố</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cục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phù</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hợp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với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kích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thước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màn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hình</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b="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b="0" dirty="0" err="1">
                <a:effectLst/>
                <a:latin typeface="Times New Roman" panose="02020603050405020304" pitchFamily="18" charset="0"/>
                <a:ea typeface="SimSun" panose="02010600030101010101" pitchFamily="2" charset="-122"/>
              </a:rPr>
              <a:t>Hình</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ảnh</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minh</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họa</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trực</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quan</a:t>
            </a:r>
            <a:r>
              <a:rPr lang="en-US" sz="2000" b="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Giúp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người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thuê</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dễ</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hình</a:t>
            </a:r>
            <a:r>
              <a:rPr lang="en-US" sz="2000" dirty="0">
                <a:effectLst/>
                <a:latin typeface="Times New Roman" panose="02020603050405020304" pitchFamily="18" charset="0"/>
                <a:ea typeface="SimSun" panose="02010600030101010101" pitchFamily="2" charset="-122"/>
              </a:rPr>
              <a:t> dung </a:t>
            </a:r>
            <a:r>
              <a:rPr lang="en-US" sz="2000" dirty="0" err="1">
                <a:effectLst/>
                <a:latin typeface="Times New Roman" panose="02020603050405020304" pitchFamily="18" charset="0"/>
                <a:ea typeface="SimSun" panose="02010600030101010101" pitchFamily="2" charset="-122"/>
              </a:rPr>
              <a:t>không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gian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phòng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thực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tế</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b="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b="0" dirty="0">
                <a:effectLst/>
                <a:latin typeface="Times New Roman" panose="02020603050405020304" pitchFamily="18" charset="0"/>
                <a:ea typeface="SimSun" panose="02010600030101010101" pitchFamily="2" charset="-122"/>
              </a:rPr>
              <a:t>Thanh </a:t>
            </a:r>
            <a:r>
              <a:rPr lang="en-US" sz="2000" b="0" dirty="0" err="1">
                <a:effectLst/>
                <a:latin typeface="Times New Roman" panose="02020603050405020304" pitchFamily="18" charset="0"/>
                <a:ea typeface="SimSun" panose="02010600030101010101" pitchFamily="2" charset="-122"/>
              </a:rPr>
              <a:t>điều</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hướng</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cố</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định</a:t>
            </a:r>
            <a:r>
              <a:rPr lang="en-US" sz="2000" b="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Giúp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truy</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cập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nhanh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các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tính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năng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chính</a:t>
            </a:r>
            <a:r>
              <a:rPr lang="en-US" sz="2000" dirty="0">
                <a:effectLst/>
                <a:latin typeface="Times New Roman" panose="02020603050405020304" pitchFamily="18" charset="0"/>
                <a:ea typeface="SimSun" panose="02010600030101010101" pitchFamily="2" charset="-122"/>
              </a:rPr>
              <a:t>.</a:t>
            </a:r>
          </a:p>
        </p:txBody>
      </p:sp>
      <p:sp>
        <p:nvSpPr>
          <p:cNvPr id="12" name="TextBox 11">
            <a:extLst>
              <a:ext uri="{FF2B5EF4-FFF2-40B4-BE49-F238E27FC236}">
                <a16:creationId xmlns:a16="http://schemas.microsoft.com/office/drawing/2014/main" id="{0DABE2D3-B81E-4B89-29E5-CD21F6465E02}"/>
              </a:ext>
            </a:extLst>
          </p:cNvPr>
          <p:cNvSpPr txBox="1"/>
          <p:nvPr/>
        </p:nvSpPr>
        <p:spPr>
          <a:xfrm>
            <a:off x="7760309" y="1904530"/>
            <a:ext cx="4064621" cy="461665"/>
          </a:xfrm>
          <a:prstGeom prst="rect">
            <a:avLst/>
          </a:prstGeom>
          <a:noFill/>
        </p:spPr>
        <p:txBody>
          <a:bodyPr wrap="square">
            <a:spAutoFit/>
          </a:bodyPr>
          <a:lstStyle/>
          <a:p>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Đánh</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giá</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kết</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quả</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đạt</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err="1">
                <a:effectLst/>
                <a:latin typeface="Times New Roman" panose="02020603050405020304" pitchFamily="18" charset="0"/>
                <a:ea typeface="SimSun" panose="02010600030101010101" pitchFamily="2" charset="-122"/>
                <a:cs typeface="Times New Roman" panose="02020603050405020304" pitchFamily="18" charset="0"/>
              </a:rPr>
              <a:t>được</a:t>
            </a:r>
            <a:endParaRPr lang="en-US" sz="240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51BDF14-0281-3ECF-1674-5A66C03F39EE}"/>
              </a:ext>
            </a:extLst>
          </p:cNvPr>
          <p:cNvSpPr txBox="1"/>
          <p:nvPr/>
        </p:nvSpPr>
        <p:spPr>
          <a:xfrm>
            <a:off x="7760309" y="2588478"/>
            <a:ext cx="6535554" cy="4401205"/>
          </a:xfrm>
          <a:prstGeom prst="rect">
            <a:avLst/>
          </a:prstGeom>
          <a:noFill/>
        </p:spPr>
        <p:txBody>
          <a:bodyPr wrap="square">
            <a:spAutoFit/>
          </a:bodyPr>
          <a:lstStyle/>
          <a:p>
            <a:pPr algn="just">
              <a:buNone/>
            </a:pPr>
            <a:r>
              <a:rPr lang="en-US" sz="2000" dirty="0">
                <a:effectLst/>
                <a:latin typeface="Times New Roman" panose="02020603050405020304" pitchFamily="18" charset="0"/>
                <a:ea typeface="SimSun" panose="02010600030101010101" pitchFamily="2" charset="-122"/>
              </a:rPr>
              <a:t>Qua </a:t>
            </a:r>
            <a:r>
              <a:rPr lang="en-US" sz="2000" dirty="0" err="1">
                <a:effectLst/>
                <a:latin typeface="Times New Roman" panose="02020603050405020304" pitchFamily="18" charset="0"/>
                <a:ea typeface="SimSun" panose="02010600030101010101" pitchFamily="2" charset="-122"/>
              </a:rPr>
              <a:t>quá</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trình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thiết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kế</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kiểm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thử</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nhóm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nhận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thấy</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hệ</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thống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đạt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được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các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kết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quả</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chính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sau</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a:effectLst/>
                <a:latin typeface="Times New Roman" panose="02020603050405020304" pitchFamily="18" charset="0"/>
                <a:ea typeface="SimSun" panose="02010600030101010101" pitchFamily="2" charset="-122"/>
              </a:rPr>
              <a:t>Giao </a:t>
            </a:r>
            <a:r>
              <a:rPr lang="en-US" sz="2000" dirty="0" err="1">
                <a:effectLst/>
                <a:latin typeface="Times New Roman" panose="02020603050405020304" pitchFamily="18" charset="0"/>
                <a:ea typeface="SimSun" panose="02010600030101010101" pitchFamily="2" charset="-122"/>
              </a:rPr>
              <a:t>diện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thân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thiện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dễ</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sử</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dụng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có</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khả</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năng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mở</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rộng</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Hệ</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thống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hoạt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động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ổn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định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xử</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lý</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dữ</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liệu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nhanh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đảm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bảo</a:t>
            </a:r>
            <a:r>
              <a:rPr lang="en-US" sz="2000" dirty="0">
                <a:effectLst/>
                <a:latin typeface="Times New Roman" panose="02020603050405020304" pitchFamily="18" charset="0"/>
                <a:ea typeface="SimSun" panose="02010600030101010101" pitchFamily="2" charset="-122"/>
              </a:rPr>
              <a:t> an </a:t>
            </a:r>
            <a:r>
              <a:rPr lang="en-US" sz="2000" dirty="0" err="1">
                <a:effectLst/>
                <a:latin typeface="Times New Roman" panose="02020603050405020304" pitchFamily="18" charset="0"/>
                <a:ea typeface="SimSun" panose="02010600030101010101" pitchFamily="2" charset="-122"/>
              </a:rPr>
              <a:t>toàn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thông</a:t>
            </a:r>
            <a:r>
              <a:rPr lang="en-US" sz="2000" dirty="0">
                <a:effectLst/>
                <a:latin typeface="Times New Roman" panose="02020603050405020304" pitchFamily="18" charset="0"/>
                <a:ea typeface="SimSun" panose="02010600030101010101" pitchFamily="2" charset="-122"/>
              </a:rPr>
              <a:t> tin </a:t>
            </a:r>
            <a:r>
              <a:rPr lang="en-US" sz="2000" dirty="0" err="1">
                <a:effectLst/>
                <a:latin typeface="Times New Roman" panose="02020603050405020304" pitchFamily="18" charset="0"/>
                <a:ea typeface="SimSun" panose="02010600030101010101" pitchFamily="2" charset="-122"/>
              </a:rPr>
              <a:t>người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dùng</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a:effectLst/>
                <a:latin typeface="Times New Roman" panose="02020603050405020304" pitchFamily="18" charset="0"/>
                <a:ea typeface="SimSun" panose="02010600030101010101" pitchFamily="2" charset="-122"/>
              </a:rPr>
              <a:t>Các </a:t>
            </a:r>
            <a:r>
              <a:rPr lang="en-US" sz="2000" dirty="0" err="1">
                <a:effectLst/>
                <a:latin typeface="Times New Roman" panose="02020603050405020304" pitchFamily="18" charset="0"/>
                <a:ea typeface="SimSun" panose="02010600030101010101" pitchFamily="2" charset="-122"/>
              </a:rPr>
              <a:t>chức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năng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cốt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lõi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đăng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nhập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đăng</a:t>
            </a:r>
            <a:r>
              <a:rPr lang="en-US" sz="2000" dirty="0">
                <a:effectLst/>
                <a:latin typeface="Times New Roman" panose="02020603050405020304" pitchFamily="18" charset="0"/>
                <a:ea typeface="SimSun" panose="02010600030101010101" pitchFamily="2" charset="-122"/>
              </a:rPr>
              <a:t> tin, </a:t>
            </a:r>
            <a:r>
              <a:rPr lang="en-US" sz="2000" dirty="0" err="1">
                <a:effectLst/>
                <a:latin typeface="Times New Roman" panose="02020603050405020304" pitchFamily="18" charset="0"/>
                <a:ea typeface="SimSun" panose="02010600030101010101" pitchFamily="2" charset="-122"/>
              </a:rPr>
              <a:t>tìm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kiếm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hợp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đồng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phản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hồi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vận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hành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chính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xác</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Mô</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hình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hoạt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động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phù</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hợp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với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thực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tế</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sinh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viên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chủ</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trọ</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giúp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kết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nối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hiệu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quả</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giữa</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hai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bên</a:t>
            </a:r>
            <a:r>
              <a:rPr lang="en-US" sz="2000" dirty="0">
                <a:effectLst/>
                <a:latin typeface="Times New Roman" panose="02020603050405020304" pitchFamily="18" charset="0"/>
                <a:ea typeface="SimSun" panose="02010600030101010101" pitchFamily="2" charset="-122"/>
              </a:rPr>
              <a:t>.</a:t>
            </a:r>
          </a:p>
        </p:txBody>
      </p:sp>
    </p:spTree>
    <p:extLst>
      <p:ext uri="{BB962C8B-B14F-4D97-AF65-F5344CB8AC3E}">
        <p14:creationId xmlns:p14="http://schemas.microsoft.com/office/powerpoint/2010/main" val="2604253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86565-FB65-B0FF-C06B-0FF33568119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C20F97C-ED3B-A2D6-28E1-95412EC95777}"/>
              </a:ext>
            </a:extLst>
          </p:cNvPr>
          <p:cNvSpPr/>
          <p:nvPr/>
        </p:nvSpPr>
        <p:spPr>
          <a:xfrm>
            <a:off x="12344400" y="7460166"/>
            <a:ext cx="2286000"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a:extLst>
              <a:ext uri="{FF2B5EF4-FFF2-40B4-BE49-F238E27FC236}">
                <a16:creationId xmlns:a16="http://schemas.microsoft.com/office/drawing/2014/main" id="{A11FBC02-CD2C-E878-038B-417E5715BEC6}"/>
              </a:ext>
            </a:extLst>
          </p:cNvPr>
          <p:cNvSpPr/>
          <p:nvPr/>
        </p:nvSpPr>
        <p:spPr>
          <a:xfrm>
            <a:off x="519470" y="325516"/>
            <a:ext cx="9255323" cy="708779"/>
          </a:xfrm>
          <a:prstGeom prst="rect">
            <a:avLst/>
          </a:prstGeom>
          <a:noFill/>
          <a:ln/>
        </p:spPr>
        <p:txBody>
          <a:bodyPr wrap="none" lIns="0" tIns="0" rIns="0" bIns="0" rtlCol="0" anchor="t"/>
          <a:lstStyle/>
          <a:p>
            <a:r>
              <a:rPr lang="en-US" sz="4450" dirty="0">
                <a:latin typeface="Times New Roman" panose="02020603050405020304" pitchFamily="18" charset="0"/>
                <a:ea typeface="Tahoma" panose="020B0604030504040204" pitchFamily="34" charset="0"/>
                <a:cs typeface="Times New Roman" panose="02020603050405020304" pitchFamily="18" charset="0"/>
              </a:rPr>
              <a:t>GIAO DIỆN VÀ HƯỚNG PHÁT TRIỂN HỆ THỐNG</a:t>
            </a:r>
            <a:endParaRPr lang="en-US" sz="445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8C99EA07-AF21-272A-0C77-7379A1E533B0}"/>
              </a:ext>
            </a:extLst>
          </p:cNvPr>
          <p:cNvSpPr txBox="1"/>
          <p:nvPr/>
        </p:nvSpPr>
        <p:spPr>
          <a:xfrm>
            <a:off x="519470" y="1733343"/>
            <a:ext cx="5149075" cy="492443"/>
          </a:xfrm>
          <a:prstGeom prst="rect">
            <a:avLst/>
          </a:prstGeom>
          <a:noFill/>
        </p:spPr>
        <p:txBody>
          <a:bodyPr wrap="square">
            <a:spAutoFit/>
          </a:bodyPr>
          <a:lstStyle/>
          <a:p>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Hướng</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phát</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triển</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của</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hệ</a:t>
            </a:r>
            <a:r>
              <a:rPr lang="en-US" sz="26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effectLst/>
                <a:latin typeface="Times New Roman" panose="02020603050405020304" pitchFamily="18" charset="0"/>
                <a:ea typeface="SimSun" panose="02010600030101010101" pitchFamily="2" charset="-122"/>
                <a:cs typeface="Times New Roman" panose="02020603050405020304" pitchFamily="18" charset="0"/>
              </a:rPr>
              <a:t>thống</a:t>
            </a:r>
            <a:endParaRPr lang="en-US" sz="26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DE3D44F-9155-1175-145D-A99B4A6941EA}"/>
              </a:ext>
            </a:extLst>
          </p:cNvPr>
          <p:cNvSpPr txBox="1"/>
          <p:nvPr/>
        </p:nvSpPr>
        <p:spPr>
          <a:xfrm>
            <a:off x="519470" y="2617632"/>
            <a:ext cx="3286822" cy="461665"/>
          </a:xfrm>
          <a:prstGeom prst="rect">
            <a:avLst/>
          </a:prstGeom>
          <a:noFill/>
        </p:spPr>
        <p:txBody>
          <a:bodyPr wrap="square">
            <a:spAutoFit/>
          </a:bodyPr>
          <a:lstStyle/>
          <a:p>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Về</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chức</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năng</a:t>
            </a:r>
            <a:endParaRPr lang="en-US" sz="2400" i="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DB24DD32-06CF-E4E7-4597-4BB8E7D978D6}"/>
              </a:ext>
            </a:extLst>
          </p:cNvPr>
          <p:cNvSpPr txBox="1"/>
          <p:nvPr/>
        </p:nvSpPr>
        <p:spPr>
          <a:xfrm>
            <a:off x="8094849" y="2633686"/>
            <a:ext cx="2729261" cy="461665"/>
          </a:xfrm>
          <a:prstGeom prst="rect">
            <a:avLst/>
          </a:prstGeom>
          <a:noFill/>
        </p:spPr>
        <p:txBody>
          <a:bodyPr wrap="square">
            <a:spAutoFit/>
          </a:bodyPr>
          <a:lstStyle/>
          <a:p>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Về</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kỹ</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thuật</a:t>
            </a:r>
            <a:endParaRPr lang="en-US" sz="2400" i="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59DDC5FD-B93C-C644-8BCE-964551F9ACA9}"/>
              </a:ext>
            </a:extLst>
          </p:cNvPr>
          <p:cNvSpPr txBox="1"/>
          <p:nvPr/>
        </p:nvSpPr>
        <p:spPr>
          <a:xfrm>
            <a:off x="-5574" y="3460872"/>
            <a:ext cx="6941633" cy="4093428"/>
          </a:xfrm>
          <a:prstGeom prst="rect">
            <a:avLst/>
          </a:prstGeom>
          <a:noFill/>
        </p:spPr>
        <p:txBody>
          <a:bodyPr wrap="square">
            <a:spAutoFit/>
          </a:bodyPr>
          <a:lstStyle/>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Tích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hợp</a:t>
            </a:r>
            <a:r>
              <a:rPr lang="en-US" sz="200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bản</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đồ</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tương</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tác</a:t>
            </a:r>
            <a:r>
              <a:rPr lang="en-US" sz="2000" b="0" dirty="0">
                <a:effectLst/>
                <a:latin typeface="Times New Roman" panose="02020603050405020304" pitchFamily="18" charset="0"/>
                <a:ea typeface="SimSun" panose="02010600030101010101" pitchFamily="2" charset="-122"/>
              </a:rPr>
              <a:t> (Google Maps, Leaflet)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để</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hiển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thị</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vị</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trí</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phòng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trọ</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trực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quan</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Thêm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tính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năng</a:t>
            </a:r>
            <a:r>
              <a:rPr lang="en-US" sz="200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thanh</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toán</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trực</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tuyến</a:t>
            </a:r>
            <a:r>
              <a:rPr lang="en-US" sz="2000" dirty="0">
                <a:effectLst/>
                <a:latin typeface="Times New Roman" panose="02020603050405020304" pitchFamily="18" charset="0"/>
                <a:ea typeface="SimSun" panose="02010600030101010101" pitchFamily="2" charset="-122"/>
              </a:rPr>
              <a:t> qua </a:t>
            </a:r>
            <a:r>
              <a:rPr lang="en-US" sz="2000" dirty="0" err="1">
                <a:effectLst/>
                <a:latin typeface="Times New Roman" panose="02020603050405020304" pitchFamily="18" charset="0"/>
                <a:ea typeface="SimSun" panose="02010600030101010101" pitchFamily="2" charset="-122"/>
              </a:rPr>
              <a:t>ví</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điện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tử</a:t>
            </a:r>
            <a:r>
              <a:rPr lang="en-US" sz="2000" dirty="0">
                <a:effectLst/>
                <a:latin typeface="Times New Roman" panose="02020603050405020304" pitchFamily="18" charset="0"/>
                <a:ea typeface="SimSun" panose="02010600030101010101" pitchFamily="2" charset="-122"/>
              </a:rPr>
              <a:t> (Momo, </a:t>
            </a:r>
            <a:r>
              <a:rPr lang="en-US" sz="2000" dirty="0" err="1">
                <a:effectLst/>
                <a:latin typeface="Times New Roman" panose="02020603050405020304" pitchFamily="18" charset="0"/>
                <a:ea typeface="SimSun" panose="02010600030101010101" pitchFamily="2" charset="-122"/>
              </a:rPr>
              <a:t>ZaloPay</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VNPay</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a:effectLst/>
                <a:latin typeface="Times New Roman" panose="02020603050405020304" pitchFamily="18" charset="0"/>
                <a:ea typeface="SimSun" panose="02010600030101010101" pitchFamily="2" charset="-122"/>
              </a:rPr>
              <a:t>Cho </a:t>
            </a:r>
            <a:r>
              <a:rPr lang="en-US" sz="2000" dirty="0" err="1">
                <a:effectLst/>
                <a:latin typeface="Times New Roman" panose="02020603050405020304" pitchFamily="18" charset="0"/>
                <a:ea typeface="SimSun" panose="02010600030101010101" pitchFamily="2" charset="-122"/>
              </a:rPr>
              <a:t>phép</a:t>
            </a:r>
            <a:r>
              <a:rPr lang="en-US" sz="200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đặt</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cọc</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trực</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tuyến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xác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nhận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hợp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đồng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điện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tử</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Xây</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dựng</a:t>
            </a:r>
            <a:r>
              <a:rPr lang="en-US" sz="200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hệ</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thống</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đánh</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giá</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uy</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tín</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chủ</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trọ</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và</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người</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thuê</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dựa</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trên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phản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hồi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thực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tế</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Tích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hợp</a:t>
            </a:r>
            <a:r>
              <a:rPr lang="en-US" sz="2000" dirty="0">
                <a:effectLst/>
                <a:latin typeface="Times New Roman" panose="02020603050405020304" pitchFamily="18" charset="0"/>
                <a:ea typeface="SimSun" panose="02010600030101010101" pitchFamily="2" charset="-122"/>
              </a:rPr>
              <a:t> </a:t>
            </a:r>
            <a:r>
              <a:rPr lang="en-US" sz="2000" b="0" dirty="0">
                <a:effectLst/>
                <a:latin typeface="Times New Roman" panose="02020603050405020304" pitchFamily="18" charset="0"/>
                <a:ea typeface="SimSun" panose="02010600030101010101" pitchFamily="2" charset="-122"/>
              </a:rPr>
              <a:t>chat </a:t>
            </a:r>
            <a:r>
              <a:rPr lang="en-US" sz="2000" b="0" dirty="0" err="1">
                <a:effectLst/>
                <a:latin typeface="Times New Roman" panose="02020603050405020304" pitchFamily="18" charset="0"/>
                <a:ea typeface="SimSun" panose="02010600030101010101" pitchFamily="2" charset="-122"/>
              </a:rPr>
              <a:t>trực</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tuyến</a:t>
            </a:r>
            <a:r>
              <a:rPr lang="en-US" sz="2000" b="0" dirty="0">
                <a:effectLst/>
                <a:latin typeface="Times New Roman" panose="02020603050405020304" pitchFamily="18" charset="0"/>
                <a:ea typeface="SimSun" panose="02010600030101010101" pitchFamily="2" charset="-122"/>
              </a:rPr>
              <a:t> real-time</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để</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người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thuê</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chủ</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trọ</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trao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đổi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nhanh</a:t>
            </a:r>
            <a:r>
              <a:rPr lang="en-US" sz="2000" dirty="0">
                <a:effectLst/>
                <a:latin typeface="Times New Roman" panose="02020603050405020304" pitchFamily="18" charset="0"/>
                <a:ea typeface="SimSun" panose="02010600030101010101" pitchFamily="2" charset="-122"/>
              </a:rPr>
              <a:t>.</a:t>
            </a:r>
          </a:p>
        </p:txBody>
      </p:sp>
      <p:sp>
        <p:nvSpPr>
          <p:cNvPr id="18" name="TextBox 17">
            <a:extLst>
              <a:ext uri="{FF2B5EF4-FFF2-40B4-BE49-F238E27FC236}">
                <a16:creationId xmlns:a16="http://schemas.microsoft.com/office/drawing/2014/main" id="{45630B2D-F877-F008-345B-880C51C2B982}"/>
              </a:ext>
            </a:extLst>
          </p:cNvPr>
          <p:cNvSpPr txBox="1"/>
          <p:nvPr/>
        </p:nvSpPr>
        <p:spPr>
          <a:xfrm>
            <a:off x="7694343" y="3460872"/>
            <a:ext cx="6467706" cy="4401205"/>
          </a:xfrm>
          <a:prstGeom prst="rect">
            <a:avLst/>
          </a:prstGeom>
          <a:noFill/>
        </p:spPr>
        <p:txBody>
          <a:bodyPr wrap="square">
            <a:spAutoFit/>
          </a:bodyPr>
          <a:lstStyle/>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Ứng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dụng</a:t>
            </a:r>
            <a:r>
              <a:rPr lang="en-US" sz="200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trí</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tuệ</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nhân</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tạo</a:t>
            </a:r>
            <a:r>
              <a:rPr lang="en-US" sz="2000" b="0" dirty="0">
                <a:effectLst/>
                <a:latin typeface="Times New Roman" panose="02020603050405020304" pitchFamily="18" charset="0"/>
                <a:ea typeface="SimSun" panose="02010600030101010101" pitchFamily="2" charset="-122"/>
              </a:rPr>
              <a:t> (AI)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để</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gợi</a:t>
            </a:r>
            <a:r>
              <a:rPr lang="en-US" sz="2000" dirty="0">
                <a:effectLst/>
                <a:latin typeface="Times New Roman" panose="02020603050405020304" pitchFamily="18" charset="0"/>
                <a:ea typeface="SimSun" panose="02010600030101010101" pitchFamily="2" charset="-122"/>
              </a:rPr>
              <a:t> ý </a:t>
            </a:r>
            <a:r>
              <a:rPr lang="en-US" sz="2000" dirty="0" err="1">
                <a:effectLst/>
                <a:latin typeface="Times New Roman" panose="02020603050405020304" pitchFamily="18" charset="0"/>
                <a:ea typeface="SimSun" panose="02010600030101010101" pitchFamily="2" charset="-122"/>
              </a:rPr>
              <a:t>phòng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trọ</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phù</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hợp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dựa</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trên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hành</a:t>
            </a:r>
            <a:r>
              <a:rPr lang="en-US" sz="2000" dirty="0">
                <a:effectLst/>
                <a:latin typeface="Times New Roman" panose="02020603050405020304" pitchFamily="18" charset="0"/>
                <a:ea typeface="SimSun" panose="02010600030101010101" pitchFamily="2" charset="-122"/>
              </a:rPr>
              <a:t> vi </a:t>
            </a:r>
            <a:r>
              <a:rPr lang="en-US" sz="2000" dirty="0" err="1">
                <a:effectLst/>
                <a:latin typeface="Times New Roman" panose="02020603050405020304" pitchFamily="18" charset="0"/>
                <a:ea typeface="SimSun" panose="02010600030101010101" pitchFamily="2" charset="-122"/>
              </a:rPr>
              <a:t>tìm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kiếm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của</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người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dùng</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Phát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triển</a:t>
            </a:r>
            <a:r>
              <a:rPr lang="en-US" sz="200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ứng</a:t>
            </a:r>
            <a:r>
              <a:rPr lang="en-US" sz="2000" b="0" dirty="0">
                <a:effectLst/>
                <a:latin typeface="Times New Roman" panose="02020603050405020304" pitchFamily="18" charset="0"/>
                <a:ea typeface="SimSun" panose="02010600030101010101" pitchFamily="2" charset="-122"/>
              </a:rPr>
              <a:t> </a:t>
            </a:r>
            <a:r>
              <a:rPr lang="en-US" sz="2000" b="0" dirty="0" err="1">
                <a:effectLst/>
                <a:latin typeface="Times New Roman" panose="02020603050405020304" pitchFamily="18" charset="0"/>
                <a:ea typeface="SimSun" panose="02010600030101010101" pitchFamily="2" charset="-122"/>
              </a:rPr>
              <a:t>dụng</a:t>
            </a:r>
            <a:r>
              <a:rPr lang="en-US" sz="2000" b="0" dirty="0">
                <a:effectLst/>
                <a:latin typeface="Times New Roman" panose="02020603050405020304" pitchFamily="18" charset="0"/>
                <a:ea typeface="SimSun" panose="02010600030101010101" pitchFamily="2" charset="-122"/>
              </a:rPr>
              <a:t> di </a:t>
            </a:r>
            <a:r>
              <a:rPr lang="en-US" sz="2000" b="0" dirty="0" err="1">
                <a:effectLst/>
                <a:latin typeface="Times New Roman" panose="02020603050405020304" pitchFamily="18" charset="0"/>
                <a:ea typeface="SimSun" panose="02010600030101010101" pitchFamily="2" charset="-122"/>
              </a:rPr>
              <a:t>động</a:t>
            </a:r>
            <a:r>
              <a:rPr lang="en-US" sz="2000" b="0" dirty="0">
                <a:effectLst/>
                <a:latin typeface="Times New Roman" panose="02020603050405020304" pitchFamily="18" charset="0"/>
                <a:ea typeface="SimSun" panose="02010600030101010101" pitchFamily="2" charset="-122"/>
              </a:rPr>
              <a:t> (Mobile App)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chạy</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trên</a:t>
            </a:r>
            <a:r>
              <a:rPr lang="en-US" sz="2000" dirty="0">
                <a:effectLst/>
                <a:latin typeface="Times New Roman" panose="02020603050405020304" pitchFamily="18" charset="0"/>
                <a:ea typeface="SimSun" panose="02010600030101010101" pitchFamily="2" charset="-122"/>
              </a:rPr>
              <a:t> Android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iOS.</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Tối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ưu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hóa</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hệ</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thống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theo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mô</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hình</a:t>
            </a:r>
            <a:r>
              <a:rPr lang="en-US" sz="2000" dirty="0">
                <a:effectLst/>
                <a:latin typeface="Times New Roman" panose="02020603050405020304" pitchFamily="18" charset="0"/>
                <a:ea typeface="SimSun" panose="02010600030101010101" pitchFamily="2" charset="-122"/>
              </a:rPr>
              <a:t> </a:t>
            </a:r>
            <a:r>
              <a:rPr lang="en-US" sz="2000" b="0" dirty="0">
                <a:effectLst/>
                <a:latin typeface="Times New Roman" panose="02020603050405020304" pitchFamily="18" charset="0"/>
                <a:ea typeface="SimSun" panose="02010600030101010101" pitchFamily="2" charset="-122"/>
              </a:rPr>
              <a:t>Microservices</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để</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dễ</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dàng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mở</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rộng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bảo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trì</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Sử</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dụng</a:t>
            </a:r>
            <a:r>
              <a:rPr lang="en-US" sz="2000" dirty="0">
                <a:effectLst/>
                <a:latin typeface="Times New Roman" panose="02020603050405020304" pitchFamily="18" charset="0"/>
                <a:ea typeface="SimSun" panose="02010600030101010101" pitchFamily="2" charset="-122"/>
              </a:rPr>
              <a:t> </a:t>
            </a:r>
            <a:r>
              <a:rPr lang="en-US" sz="2000" b="0" dirty="0">
                <a:effectLst/>
                <a:latin typeface="Times New Roman" panose="02020603050405020304" pitchFamily="18" charset="0"/>
                <a:ea typeface="SimSun" panose="02010600030101010101" pitchFamily="2" charset="-122"/>
              </a:rPr>
              <a:t>Cloud Database </a:t>
            </a:r>
            <a:r>
              <a:rPr lang="en-US" sz="2000" b="0" dirty="0" err="1">
                <a:effectLst/>
                <a:latin typeface="Times New Roman" panose="02020603050405020304" pitchFamily="18" charset="0"/>
                <a:ea typeface="SimSun" panose="02010600030101010101" pitchFamily="2" charset="-122"/>
              </a:rPr>
              <a:t>và</a:t>
            </a:r>
            <a:r>
              <a:rPr lang="en-US" sz="2000" b="0" dirty="0">
                <a:effectLst/>
                <a:latin typeface="Times New Roman" panose="02020603050405020304" pitchFamily="18" charset="0"/>
                <a:ea typeface="SimSun" panose="02010600030101010101" pitchFamily="2" charset="-122"/>
              </a:rPr>
              <a:t> CDN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nhằm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tăng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tốc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độ</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tải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dữ</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liệu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khả</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năng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chịu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tải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cao</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Áp</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dụng</a:t>
            </a:r>
            <a:r>
              <a:rPr lang="en-US" sz="2000" dirty="0">
                <a:effectLst/>
                <a:latin typeface="Times New Roman" panose="02020603050405020304" pitchFamily="18" charset="0"/>
                <a:ea typeface="SimSun" panose="02010600030101010101" pitchFamily="2" charset="-122"/>
              </a:rPr>
              <a:t> </a:t>
            </a:r>
            <a:r>
              <a:rPr lang="en-US" sz="2000" b="0" dirty="0">
                <a:effectLst/>
                <a:latin typeface="Times New Roman" panose="02020603050405020304" pitchFamily="18" charset="0"/>
                <a:ea typeface="SimSun" panose="02010600030101010101" pitchFamily="2" charset="-122"/>
              </a:rPr>
              <a:t>Machine Learning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để</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tự</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động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phát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hiện</a:t>
            </a:r>
            <a:r>
              <a:rPr lang="en-US" sz="2000" dirty="0">
                <a:effectLst/>
                <a:latin typeface="Times New Roman" panose="02020603050405020304" pitchFamily="18" charset="0"/>
                <a:ea typeface="SimSun" panose="02010600030101010101" pitchFamily="2" charset="-122"/>
              </a:rPr>
              <a:t> tin </a:t>
            </a:r>
            <a:r>
              <a:rPr lang="en-US" sz="2000" dirty="0" err="1">
                <a:effectLst/>
                <a:latin typeface="Times New Roman" panose="02020603050405020304" pitchFamily="18" charset="0"/>
                <a:ea typeface="SimSun" panose="02010600030101010101" pitchFamily="2" charset="-122"/>
              </a:rPr>
              <a:t>giả</a:t>
            </a:r>
            <a:r>
              <a:rPr lang="en-US" sz="2000" dirty="0">
                <a:effectLst/>
                <a:latin typeface="Times New Roman" panose="02020603050405020304" pitchFamily="18" charset="0"/>
                <a:ea typeface="SimSun" panose="02010600030101010101" pitchFamily="2" charset="-122"/>
              </a:rPr>
              <a:t>, tin spam.</a:t>
            </a:r>
          </a:p>
        </p:txBody>
      </p:sp>
      <p:sp>
        <p:nvSpPr>
          <p:cNvPr id="19" name="TextBox 18">
            <a:extLst>
              <a:ext uri="{FF2B5EF4-FFF2-40B4-BE49-F238E27FC236}">
                <a16:creationId xmlns:a16="http://schemas.microsoft.com/office/drawing/2014/main" id="{1AB2E611-4A5A-7409-D4AF-70B3DADC0CA8}"/>
              </a:ext>
            </a:extLst>
          </p:cNvPr>
          <p:cNvSpPr txBox="1"/>
          <p:nvPr/>
        </p:nvSpPr>
        <p:spPr>
          <a:xfrm>
            <a:off x="519470" y="2633686"/>
            <a:ext cx="3464784" cy="461665"/>
          </a:xfrm>
          <a:prstGeom prst="rect">
            <a:avLst/>
          </a:prstGeom>
          <a:noFill/>
        </p:spPr>
        <p:txBody>
          <a:bodyPr wrap="square">
            <a:spAutoFit/>
          </a:bodyPr>
          <a:lstStyle/>
          <a:p>
            <a:r>
              <a:rPr lang="en-US" sz="2400" i="1" dirty="0" err="1">
                <a:latin typeface="Times New Roman" panose="02020603050405020304" pitchFamily="18" charset="0"/>
                <a:cs typeface="Times New Roman" panose="02020603050405020304" pitchFamily="18" charset="0"/>
              </a:rPr>
              <a:t>Về</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bảo</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mật</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và</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vận</a:t>
            </a:r>
            <a:r>
              <a:rPr lang="en-US" sz="2400" i="1"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hành</a:t>
            </a:r>
            <a:endParaRPr lang="en-US" sz="2400" b="1" i="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19DCCE75-35C3-E771-E457-40FA2577653A}"/>
              </a:ext>
            </a:extLst>
          </p:cNvPr>
          <p:cNvSpPr txBox="1"/>
          <p:nvPr/>
        </p:nvSpPr>
        <p:spPr>
          <a:xfrm>
            <a:off x="0" y="3444818"/>
            <a:ext cx="7527072" cy="1938992"/>
          </a:xfrm>
          <a:prstGeom prst="rect">
            <a:avLst/>
          </a:prstGeom>
          <a:noFill/>
        </p:spPr>
        <p:txBody>
          <a:bodyPr wrap="square">
            <a:spAutoFit/>
          </a:bodyPr>
          <a:lstStyle/>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Tăng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cường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xác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thực</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hai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lớp</a:t>
            </a:r>
            <a:r>
              <a:rPr lang="en-US" sz="2000" dirty="0">
                <a:effectLst/>
                <a:latin typeface="Times New Roman" panose="02020603050405020304" pitchFamily="18" charset="0"/>
                <a:ea typeface="SimSun" panose="02010600030101010101" pitchFamily="2" charset="-122"/>
              </a:rPr>
              <a:t> (Two-Factor Authentication).</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Mã</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hóa</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toàn</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bộ</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dữ</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liệu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nhạy</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cảm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nhật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ký</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hoạt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động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người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dùng</a:t>
            </a:r>
            <a:r>
              <a:rPr lang="en-US" sz="2000" dirty="0">
                <a:effectLst/>
                <a:latin typeface="Times New Roman" panose="02020603050405020304" pitchFamily="18" charset="0"/>
                <a:ea typeface="SimSun" panose="02010600030101010101" pitchFamily="2" charset="-122"/>
              </a:rPr>
              <a:t>.</a:t>
            </a:r>
          </a:p>
          <a:p>
            <a:pPr marL="742950" indent="-285750" algn="just">
              <a:buFont typeface="Arial" panose="020B0604020202020204" pitchFamily="34" charset="0"/>
              <a:buChar char="•"/>
            </a:pPr>
            <a:endParaRPr lang="en-US" sz="2000" dirty="0">
              <a:effectLst/>
              <a:latin typeface="Times New Roman" panose="02020603050405020304" pitchFamily="18" charset="0"/>
              <a:ea typeface="SimSun" panose="02010600030101010101" pitchFamily="2" charset="-122"/>
            </a:endParaRPr>
          </a:p>
          <a:p>
            <a:pPr marL="742950" indent="-285750" algn="just">
              <a:buFont typeface="Arial" panose="020B0604020202020204" pitchFamily="34" charset="0"/>
              <a:buChar char="•"/>
            </a:pPr>
            <a:r>
              <a:rPr lang="en-US" sz="2000" dirty="0" err="1">
                <a:effectLst/>
                <a:latin typeface="Times New Roman" panose="02020603050405020304" pitchFamily="18" charset="0"/>
                <a:ea typeface="SimSun" panose="02010600030101010101" pitchFamily="2" charset="-122"/>
              </a:rPr>
              <a:t>Xây</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dựng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công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cụ</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giám</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sát</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hiệu</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năng</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và</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cảnh</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báo</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lỗi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tự</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động</a:t>
            </a:r>
            <a:r>
              <a:rPr lang="en-US" sz="2000" dirty="0">
                <a:effectLst/>
                <a:latin typeface="Times New Roman" panose="02020603050405020304" pitchFamily="18" charset="0"/>
                <a:ea typeface="SimSun" panose="02010600030101010101" pitchFamily="2" charset="-122"/>
              </a:rPr>
              <a:t>.</a:t>
            </a:r>
          </a:p>
        </p:txBody>
      </p:sp>
    </p:spTree>
    <p:extLst>
      <p:ext uri="{BB962C8B-B14F-4D97-AF65-F5344CB8AC3E}">
        <p14:creationId xmlns:p14="http://schemas.microsoft.com/office/powerpoint/2010/main" val="8312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6" grpId="0"/>
      <p:bldP spid="18" grpId="0"/>
      <p:bldP spid="19" grpId="0"/>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699EF-04CC-8E39-3788-0025E9BE491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D2CF398-96BC-ECC6-CD4D-780364930D0D}"/>
              </a:ext>
            </a:extLst>
          </p:cNvPr>
          <p:cNvSpPr txBox="1"/>
          <p:nvPr/>
        </p:nvSpPr>
        <p:spPr>
          <a:xfrm>
            <a:off x="-5084146" y="1172380"/>
            <a:ext cx="15874066" cy="1764081"/>
          </a:xfrm>
          <a:prstGeom prst="rect">
            <a:avLst/>
          </a:prstGeom>
          <a:noFill/>
        </p:spPr>
        <p:txBody>
          <a:bodyPr wrap="square" rtlCol="0">
            <a:spAutoFit/>
          </a:bodyPr>
          <a:lstStyle/>
          <a:p>
            <a:endParaRPr lang="en-US" sz="6000" dirty="0"/>
          </a:p>
        </p:txBody>
      </p:sp>
      <p:pic>
        <p:nvPicPr>
          <p:cNvPr id="1026" name="Picture 2" descr="Cảm ơn : 792 nghìn ảnh, hình ảnh có sẵn và ảnh miễn phí bản quyền |  Shutterstock">
            <a:extLst>
              <a:ext uri="{FF2B5EF4-FFF2-40B4-BE49-F238E27FC236}">
                <a16:creationId xmlns:a16="http://schemas.microsoft.com/office/drawing/2014/main" id="{3BC38835-75E5-2B0B-3AF8-BCB31185D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679" y="693664"/>
            <a:ext cx="12044585" cy="6363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258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1"/>
          <p:cNvSpPr/>
          <p:nvPr/>
        </p:nvSpPr>
        <p:spPr>
          <a:xfrm>
            <a:off x="3976070" y="221455"/>
            <a:ext cx="6908840" cy="621149"/>
          </a:xfrm>
          <a:prstGeom prst="rect">
            <a:avLst/>
          </a:prstGeom>
          <a:noFill/>
          <a:ln/>
        </p:spPr>
        <p:txBody>
          <a:bodyPr wrap="none" lIns="0" tIns="0" rIns="0" bIns="0" rtlCol="0" anchor="t"/>
          <a:lstStyle/>
          <a:p>
            <a:pPr marL="0" indent="0" algn="l">
              <a:lnSpc>
                <a:spcPct val="150000"/>
              </a:lnSpc>
              <a:buNone/>
            </a:pPr>
            <a:r>
              <a:rPr lang="en-US" sz="3900" dirty="0">
                <a:latin typeface="Times New Roman" panose="02020603050405020304" pitchFamily="18" charset="0"/>
                <a:ea typeface="Gelasio" pitchFamily="34" charset="-122"/>
                <a:cs typeface="Times New Roman" panose="02020603050405020304" pitchFamily="18" charset="0"/>
              </a:rPr>
              <a:t>Các đối tượng sử dụng hệ thống</a:t>
            </a:r>
            <a:endParaRPr lang="en-US" sz="3900" dirty="0">
              <a:latin typeface="Times New Roman" panose="02020603050405020304" pitchFamily="18" charset="0"/>
              <a:cs typeface="Times New Roman" panose="02020603050405020304" pitchFamily="18" charset="0"/>
            </a:endParaRPr>
          </a:p>
        </p:txBody>
      </p:sp>
      <p:sp>
        <p:nvSpPr>
          <p:cNvPr id="4" name="Shape 2"/>
          <p:cNvSpPr/>
          <p:nvPr/>
        </p:nvSpPr>
        <p:spPr>
          <a:xfrm>
            <a:off x="630198" y="1454822"/>
            <a:ext cx="13370004" cy="3258160"/>
          </a:xfrm>
          <a:prstGeom prst="roundRect">
            <a:avLst>
              <a:gd name="adj" fmla="val 3583"/>
            </a:avLst>
          </a:prstGeom>
          <a:noFill/>
          <a:ln w="7620">
            <a:solidFill>
              <a:srgbClr val="000000">
                <a:alpha val="8000"/>
              </a:srgbClr>
            </a:solidFill>
            <a:prstDash val="solid"/>
          </a:ln>
        </p:spPr>
        <p:txBody>
          <a:bodyPr/>
          <a:lstStyle/>
          <a:p>
            <a:endParaRPr lang="en-US"/>
          </a:p>
        </p:txBody>
      </p:sp>
      <p:sp>
        <p:nvSpPr>
          <p:cNvPr id="5" name="Shape 3"/>
          <p:cNvSpPr/>
          <p:nvPr/>
        </p:nvSpPr>
        <p:spPr>
          <a:xfrm>
            <a:off x="653058" y="1697588"/>
            <a:ext cx="13354764" cy="418386"/>
          </a:xfrm>
          <a:prstGeom prst="rect">
            <a:avLst/>
          </a:prstGeom>
          <a:solidFill>
            <a:srgbClr val="FFFFFF">
              <a:alpha val="4000"/>
            </a:srgbClr>
          </a:solidFill>
          <a:ln/>
        </p:spPr>
        <p:txBody>
          <a:bodyPr/>
          <a:lstStyle/>
          <a:p>
            <a:endParaRPr lang="en-US"/>
          </a:p>
        </p:txBody>
      </p:sp>
      <p:sp>
        <p:nvSpPr>
          <p:cNvPr id="6" name="Text 4"/>
          <p:cNvSpPr/>
          <p:nvPr/>
        </p:nvSpPr>
        <p:spPr>
          <a:xfrm>
            <a:off x="804743" y="1420896"/>
            <a:ext cx="3714631" cy="230505"/>
          </a:xfrm>
          <a:prstGeom prst="rect">
            <a:avLst/>
          </a:prstGeom>
          <a:noFill/>
          <a:ln/>
        </p:spPr>
        <p:txBody>
          <a:bodyPr wrap="none" lIns="0" tIns="0" rIns="0" bIns="0" rtlCol="0" anchor="t"/>
          <a:lstStyle/>
          <a:p>
            <a:pPr marL="0" indent="0" algn="l">
              <a:lnSpc>
                <a:spcPct val="150000"/>
              </a:lnSpc>
              <a:buNone/>
            </a:pPr>
            <a:r>
              <a:rPr lang="en-US" sz="2000" b="1" dirty="0">
                <a:latin typeface="Times New Roman" panose="02020603050405020304" pitchFamily="18" charset="0"/>
                <a:ea typeface="Lato" pitchFamily="34" charset="-122"/>
                <a:cs typeface="Times New Roman" panose="02020603050405020304" pitchFamily="18" charset="0"/>
              </a:rPr>
              <a:t>Đối tượng</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4814888" y="1420896"/>
            <a:ext cx="9056608" cy="230505"/>
          </a:xfrm>
          <a:prstGeom prst="rect">
            <a:avLst/>
          </a:prstGeom>
          <a:noFill/>
          <a:ln/>
        </p:spPr>
        <p:txBody>
          <a:bodyPr wrap="none" lIns="0" tIns="0" rIns="0" bIns="0" rtlCol="0" anchor="t"/>
          <a:lstStyle/>
          <a:p>
            <a:pPr marL="0" indent="0" algn="l">
              <a:lnSpc>
                <a:spcPct val="150000"/>
              </a:lnSpc>
              <a:buNone/>
            </a:pPr>
            <a:r>
              <a:rPr lang="en-US" sz="2000" b="1" dirty="0">
                <a:latin typeface="Times New Roman" panose="02020603050405020304" pitchFamily="18" charset="0"/>
                <a:ea typeface="Lato" pitchFamily="34" charset="-122"/>
                <a:cs typeface="Times New Roman" panose="02020603050405020304" pitchFamily="18" charset="0"/>
              </a:rPr>
              <a:t>Chức năng chính</a:t>
            </a:r>
            <a:endParaRPr lang="en-US" sz="2000" dirty="0">
              <a:latin typeface="Times New Roman" panose="02020603050405020304" pitchFamily="18" charset="0"/>
              <a:cs typeface="Times New Roman" panose="02020603050405020304" pitchFamily="18" charset="0"/>
            </a:endParaRPr>
          </a:p>
        </p:txBody>
      </p:sp>
      <p:sp>
        <p:nvSpPr>
          <p:cNvPr id="8" name="Shape 6"/>
          <p:cNvSpPr/>
          <p:nvPr/>
        </p:nvSpPr>
        <p:spPr>
          <a:xfrm>
            <a:off x="637818" y="1823454"/>
            <a:ext cx="13354764" cy="904737"/>
          </a:xfrm>
          <a:prstGeom prst="rect">
            <a:avLst/>
          </a:prstGeom>
          <a:solidFill>
            <a:srgbClr val="000000">
              <a:alpha val="4000"/>
            </a:srgbClr>
          </a:solidFill>
          <a:ln/>
        </p:spPr>
        <p:txBody>
          <a:bodyPr/>
          <a:lstStyle/>
          <a:p>
            <a:endParaRPr lang="en-US"/>
          </a:p>
        </p:txBody>
      </p:sp>
      <p:sp>
        <p:nvSpPr>
          <p:cNvPr id="9" name="Text 7"/>
          <p:cNvSpPr/>
          <p:nvPr/>
        </p:nvSpPr>
        <p:spPr>
          <a:xfrm>
            <a:off x="781883" y="1974769"/>
            <a:ext cx="3714631" cy="230505"/>
          </a:xfrm>
          <a:prstGeom prst="rect">
            <a:avLst/>
          </a:prstGeom>
          <a:noFill/>
          <a:ln/>
        </p:spPr>
        <p:txBody>
          <a:bodyPr wrap="none" lIns="0" tIns="0" rIns="0" bIns="0" rtlCol="0" anchor="t"/>
          <a:lstStyle/>
          <a:p>
            <a:pPr marL="0" indent="0" algn="l">
              <a:lnSpc>
                <a:spcPct val="150000"/>
              </a:lnSpc>
              <a:buNone/>
            </a:pPr>
            <a:r>
              <a:rPr lang="en-US" sz="2000" b="1" dirty="0">
                <a:latin typeface="Times New Roman" panose="02020603050405020304" pitchFamily="18" charset="0"/>
                <a:ea typeface="Lato" pitchFamily="34" charset="-122"/>
                <a:cs typeface="Times New Roman" panose="02020603050405020304" pitchFamily="18" charset="0"/>
              </a:rPr>
              <a:t>Sinh viên</a:t>
            </a:r>
            <a:endParaRPr lang="en-US" sz="2000" dirty="0">
              <a:latin typeface="Times New Roman" panose="02020603050405020304" pitchFamily="18" charset="0"/>
              <a:cs typeface="Times New Roman" panose="02020603050405020304" pitchFamily="18" charset="0"/>
            </a:endParaRPr>
          </a:p>
        </p:txBody>
      </p:sp>
      <p:sp>
        <p:nvSpPr>
          <p:cNvPr id="10" name="Text 8"/>
          <p:cNvSpPr/>
          <p:nvPr/>
        </p:nvSpPr>
        <p:spPr>
          <a:xfrm>
            <a:off x="4792028" y="1757746"/>
            <a:ext cx="9056608" cy="230505"/>
          </a:xfrm>
          <a:prstGeom prst="rect">
            <a:avLst/>
          </a:prstGeom>
          <a:noFill/>
          <a:ln/>
        </p:spPr>
        <p:txBody>
          <a:bodyPr wrap="none" lIns="0" tIns="0" rIns="0" bIns="0" rtlCol="0" anchor="t"/>
          <a:lstStyle/>
          <a:p>
            <a:pPr marL="0" indent="0" algn="l">
              <a:lnSpc>
                <a:spcPct val="150000"/>
              </a:lnSpc>
              <a:buNone/>
            </a:pPr>
            <a:r>
              <a:rPr lang="en-US" sz="2000" dirty="0">
                <a:latin typeface="Times New Roman" panose="02020603050405020304" pitchFamily="18" charset="0"/>
                <a:ea typeface="Lato" pitchFamily="34" charset="-122"/>
                <a:cs typeface="Times New Roman" panose="02020603050405020304" pitchFamily="18" charset="0"/>
              </a:rPr>
              <a:t>Tìm kiếm phòng trọ bằng bộ lọc thông minh, đăng </a:t>
            </a:r>
            <a:r>
              <a:rPr lang="en-US" sz="2000" dirty="0" err="1">
                <a:latin typeface="Times New Roman" panose="02020603050405020304" pitchFamily="18" charset="0"/>
                <a:ea typeface="Lato" pitchFamily="34" charset="-122"/>
                <a:cs typeface="Times New Roman" panose="02020603050405020304" pitchFamily="18" charset="0"/>
              </a:rPr>
              <a:t>ký</a:t>
            </a:r>
            <a:r>
              <a:rPr lang="en-US" sz="2000" dirty="0">
                <a:latin typeface="Times New Roman" panose="02020603050405020304" pitchFamily="18" charset="0"/>
                <a:ea typeface="Lato" pitchFamily="34" charset="-122"/>
                <a:cs typeface="Times New Roman" panose="02020603050405020304" pitchFamily="18" charset="0"/>
              </a:rPr>
              <a:t> </a:t>
            </a:r>
            <a:r>
              <a:rPr lang="en-US" sz="2000" dirty="0" err="1">
                <a:latin typeface="Times New Roman" panose="02020603050405020304" pitchFamily="18" charset="0"/>
                <a:ea typeface="Lato" pitchFamily="34" charset="-122"/>
                <a:cs typeface="Times New Roman" panose="02020603050405020304" pitchFamily="18" charset="0"/>
              </a:rPr>
              <a:t>thuê</a:t>
            </a:r>
            <a:r>
              <a:rPr lang="en-US" sz="2000" dirty="0">
                <a:latin typeface="Times New Roman" panose="02020603050405020304" pitchFamily="18" charset="0"/>
                <a:ea typeface="Lato" pitchFamily="34" charset="-122"/>
                <a:cs typeface="Times New Roman" panose="02020603050405020304" pitchFamily="18" charset="0"/>
              </a:rPr>
              <a:t> </a:t>
            </a:r>
            <a:endParaRPr lang="vi-VN" sz="2000" dirty="0">
              <a:latin typeface="Times New Roman" panose="02020603050405020304" pitchFamily="18" charset="0"/>
              <a:ea typeface="Lato" pitchFamily="34" charset="-122"/>
              <a:cs typeface="Times New Roman" panose="02020603050405020304" pitchFamily="18" charset="0"/>
            </a:endParaRPr>
          </a:p>
          <a:p>
            <a:pPr marL="0" indent="0" algn="l">
              <a:lnSpc>
                <a:spcPct val="150000"/>
              </a:lnSpc>
              <a:buNone/>
            </a:pPr>
            <a:r>
              <a:rPr lang="en-US" sz="2000" dirty="0" err="1">
                <a:latin typeface="Times New Roman" panose="02020603050405020304" pitchFamily="18" charset="0"/>
                <a:ea typeface="Lato" pitchFamily="34" charset="-122"/>
                <a:cs typeface="Times New Roman" panose="02020603050405020304" pitchFamily="18" charset="0"/>
              </a:rPr>
              <a:t>xem</a:t>
            </a:r>
            <a:r>
              <a:rPr lang="en-US" sz="2000" dirty="0">
                <a:latin typeface="Times New Roman" panose="02020603050405020304" pitchFamily="18" charset="0"/>
                <a:ea typeface="Lato" pitchFamily="34" charset="-122"/>
                <a:cs typeface="Times New Roman" panose="02020603050405020304" pitchFamily="18" charset="0"/>
              </a:rPr>
              <a:t> hợp đồng online, gửi yêu cầu trả phòng.</a:t>
            </a:r>
            <a:endParaRPr lang="en-US" sz="2000" dirty="0">
              <a:latin typeface="Times New Roman" panose="02020603050405020304" pitchFamily="18" charset="0"/>
              <a:cs typeface="Times New Roman" panose="02020603050405020304" pitchFamily="18" charset="0"/>
            </a:endParaRPr>
          </a:p>
        </p:txBody>
      </p:sp>
      <p:sp>
        <p:nvSpPr>
          <p:cNvPr id="11" name="Shape 9"/>
          <p:cNvSpPr/>
          <p:nvPr/>
        </p:nvSpPr>
        <p:spPr>
          <a:xfrm>
            <a:off x="653058" y="2452914"/>
            <a:ext cx="13354764" cy="418386"/>
          </a:xfrm>
          <a:prstGeom prst="rect">
            <a:avLst/>
          </a:prstGeom>
          <a:solidFill>
            <a:srgbClr val="FFFFFF">
              <a:alpha val="4000"/>
            </a:srgbClr>
          </a:solidFill>
          <a:ln/>
        </p:spPr>
        <p:txBody>
          <a:bodyPr/>
          <a:lstStyle/>
          <a:p>
            <a:endParaRPr lang="en-US"/>
          </a:p>
        </p:txBody>
      </p:sp>
      <p:sp>
        <p:nvSpPr>
          <p:cNvPr id="12" name="Text 10"/>
          <p:cNvSpPr/>
          <p:nvPr/>
        </p:nvSpPr>
        <p:spPr>
          <a:xfrm>
            <a:off x="789503" y="2849987"/>
            <a:ext cx="3714631" cy="230505"/>
          </a:xfrm>
          <a:prstGeom prst="rect">
            <a:avLst/>
          </a:prstGeom>
          <a:noFill/>
          <a:ln/>
        </p:spPr>
        <p:txBody>
          <a:bodyPr wrap="none" lIns="0" tIns="0" rIns="0" bIns="0" rtlCol="0" anchor="t"/>
          <a:lstStyle/>
          <a:p>
            <a:pPr marL="0" indent="0" algn="l">
              <a:lnSpc>
                <a:spcPct val="150000"/>
              </a:lnSpc>
              <a:buNone/>
            </a:pPr>
            <a:r>
              <a:rPr lang="en-US" sz="2000" b="1" dirty="0">
                <a:latin typeface="Times New Roman" panose="02020603050405020304" pitchFamily="18" charset="0"/>
                <a:ea typeface="Lato" pitchFamily="34" charset="-122"/>
                <a:cs typeface="Times New Roman" panose="02020603050405020304" pitchFamily="18" charset="0"/>
              </a:rPr>
              <a:t>Chủ trọ</a:t>
            </a:r>
            <a:endParaRPr lang="en-US" sz="2000" dirty="0">
              <a:latin typeface="Times New Roman" panose="02020603050405020304" pitchFamily="18" charset="0"/>
              <a:cs typeface="Times New Roman" panose="02020603050405020304" pitchFamily="18" charset="0"/>
            </a:endParaRPr>
          </a:p>
        </p:txBody>
      </p:sp>
      <p:sp>
        <p:nvSpPr>
          <p:cNvPr id="13" name="Text 11"/>
          <p:cNvSpPr/>
          <p:nvPr/>
        </p:nvSpPr>
        <p:spPr>
          <a:xfrm>
            <a:off x="4799648" y="2716873"/>
            <a:ext cx="9056608" cy="230505"/>
          </a:xfrm>
          <a:prstGeom prst="rect">
            <a:avLst/>
          </a:prstGeom>
          <a:noFill/>
          <a:ln/>
        </p:spPr>
        <p:txBody>
          <a:bodyPr wrap="none" lIns="0" tIns="0" rIns="0" bIns="0" rtlCol="0" anchor="t"/>
          <a:lstStyle/>
          <a:p>
            <a:pPr marL="0" indent="0" algn="l">
              <a:lnSpc>
                <a:spcPct val="150000"/>
              </a:lnSpc>
              <a:buNone/>
            </a:pPr>
            <a:r>
              <a:rPr lang="en-US" sz="2000" dirty="0">
                <a:latin typeface="Times New Roman" panose="02020603050405020304" pitchFamily="18" charset="0"/>
                <a:ea typeface="Lato" pitchFamily="34" charset="-122"/>
                <a:cs typeface="Times New Roman" panose="02020603050405020304" pitchFamily="18" charset="0"/>
              </a:rPr>
              <a:t>Đăng tin phòng trống, cập nhật giá phòng, quản lý hồ sơ </a:t>
            </a:r>
            <a:r>
              <a:rPr lang="en-US" sz="2000" dirty="0" err="1">
                <a:latin typeface="Times New Roman" panose="02020603050405020304" pitchFamily="18" charset="0"/>
                <a:ea typeface="Lato" pitchFamily="34" charset="-122"/>
                <a:cs typeface="Times New Roman" panose="02020603050405020304" pitchFamily="18" charset="0"/>
              </a:rPr>
              <a:t>người</a:t>
            </a:r>
            <a:r>
              <a:rPr lang="en-US" sz="2000" dirty="0">
                <a:latin typeface="Times New Roman" panose="02020603050405020304" pitchFamily="18" charset="0"/>
                <a:ea typeface="Lato" pitchFamily="34" charset="-122"/>
                <a:cs typeface="Times New Roman" panose="02020603050405020304" pitchFamily="18" charset="0"/>
              </a:rPr>
              <a:t> </a:t>
            </a:r>
            <a:r>
              <a:rPr lang="en-US" sz="2000" dirty="0" err="1">
                <a:latin typeface="Times New Roman" panose="02020603050405020304" pitchFamily="18" charset="0"/>
                <a:ea typeface="Lato" pitchFamily="34" charset="-122"/>
                <a:cs typeface="Times New Roman" panose="02020603050405020304" pitchFamily="18" charset="0"/>
              </a:rPr>
              <a:t>thuê</a:t>
            </a:r>
            <a:endParaRPr lang="vi-VN" sz="2000" dirty="0">
              <a:latin typeface="Times New Roman" panose="02020603050405020304" pitchFamily="18" charset="0"/>
              <a:ea typeface="Lato" pitchFamily="34" charset="-122"/>
              <a:cs typeface="Times New Roman" panose="02020603050405020304" pitchFamily="18" charset="0"/>
            </a:endParaRPr>
          </a:p>
          <a:p>
            <a:pPr marL="0" indent="0" algn="l">
              <a:lnSpc>
                <a:spcPct val="150000"/>
              </a:lnSpc>
              <a:buNone/>
            </a:pPr>
            <a:r>
              <a:rPr lang="en-US" sz="2000" dirty="0" err="1">
                <a:latin typeface="Times New Roman" panose="02020603050405020304" pitchFamily="18" charset="0"/>
                <a:ea typeface="Lato" pitchFamily="34" charset="-122"/>
                <a:cs typeface="Times New Roman" panose="02020603050405020304" pitchFamily="18" charset="0"/>
              </a:rPr>
              <a:t>nhận</a:t>
            </a:r>
            <a:r>
              <a:rPr lang="en-US" sz="2000" dirty="0">
                <a:latin typeface="Times New Roman" panose="02020603050405020304" pitchFamily="18" charset="0"/>
                <a:ea typeface="Lato" pitchFamily="34" charset="-122"/>
                <a:cs typeface="Times New Roman" panose="02020603050405020304" pitchFamily="18" charset="0"/>
              </a:rPr>
              <a:t> và xử lý yêu cầu/phản hồi.</a:t>
            </a:r>
            <a:endParaRPr lang="en-US" sz="2000" dirty="0">
              <a:latin typeface="Times New Roman" panose="02020603050405020304" pitchFamily="18" charset="0"/>
              <a:cs typeface="Times New Roman" panose="02020603050405020304" pitchFamily="18" charset="0"/>
            </a:endParaRPr>
          </a:p>
        </p:txBody>
      </p:sp>
      <p:sp>
        <p:nvSpPr>
          <p:cNvPr id="14" name="Shape 12"/>
          <p:cNvSpPr/>
          <p:nvPr/>
        </p:nvSpPr>
        <p:spPr>
          <a:xfrm>
            <a:off x="649248" y="3764718"/>
            <a:ext cx="13354764" cy="948264"/>
          </a:xfrm>
          <a:prstGeom prst="rect">
            <a:avLst/>
          </a:prstGeom>
          <a:solidFill>
            <a:srgbClr val="000000">
              <a:alpha val="4000"/>
            </a:srgbClr>
          </a:solidFill>
          <a:ln/>
        </p:spPr>
        <p:txBody>
          <a:bodyPr/>
          <a:lstStyle/>
          <a:p>
            <a:endParaRPr lang="en-US"/>
          </a:p>
        </p:txBody>
      </p:sp>
      <p:sp>
        <p:nvSpPr>
          <p:cNvPr id="15" name="Text 13"/>
          <p:cNvSpPr/>
          <p:nvPr/>
        </p:nvSpPr>
        <p:spPr>
          <a:xfrm>
            <a:off x="804743" y="3759643"/>
            <a:ext cx="3714631" cy="230505"/>
          </a:xfrm>
          <a:prstGeom prst="rect">
            <a:avLst/>
          </a:prstGeom>
          <a:noFill/>
          <a:ln/>
        </p:spPr>
        <p:txBody>
          <a:bodyPr wrap="none" lIns="0" tIns="0" rIns="0" bIns="0" rtlCol="0" anchor="t"/>
          <a:lstStyle/>
          <a:p>
            <a:pPr marL="0" indent="0" algn="l">
              <a:lnSpc>
                <a:spcPct val="150000"/>
              </a:lnSpc>
              <a:buNone/>
            </a:pPr>
            <a:r>
              <a:rPr lang="en-US" sz="2000" b="1" dirty="0">
                <a:latin typeface="Times New Roman" panose="02020603050405020304" pitchFamily="18" charset="0"/>
                <a:ea typeface="Lato" pitchFamily="34" charset="-122"/>
                <a:cs typeface="Times New Roman" panose="02020603050405020304" pitchFamily="18" charset="0"/>
              </a:rPr>
              <a:t>Admin</a:t>
            </a:r>
            <a:endParaRPr lang="en-US" sz="2000" dirty="0">
              <a:latin typeface="Times New Roman" panose="02020603050405020304" pitchFamily="18" charset="0"/>
              <a:cs typeface="Times New Roman" panose="02020603050405020304" pitchFamily="18" charset="0"/>
            </a:endParaRPr>
          </a:p>
        </p:txBody>
      </p:sp>
      <p:sp>
        <p:nvSpPr>
          <p:cNvPr id="16" name="Text 14"/>
          <p:cNvSpPr/>
          <p:nvPr/>
        </p:nvSpPr>
        <p:spPr>
          <a:xfrm>
            <a:off x="4814888" y="3759643"/>
            <a:ext cx="9056608" cy="230505"/>
          </a:xfrm>
          <a:prstGeom prst="rect">
            <a:avLst/>
          </a:prstGeom>
          <a:noFill/>
          <a:ln/>
        </p:spPr>
        <p:txBody>
          <a:bodyPr wrap="none" lIns="0" tIns="0" rIns="0" bIns="0" rtlCol="0" anchor="t"/>
          <a:lstStyle/>
          <a:p>
            <a:pPr marL="0" indent="0" algn="l">
              <a:lnSpc>
                <a:spcPct val="150000"/>
              </a:lnSpc>
              <a:buNone/>
            </a:pPr>
            <a:r>
              <a:rPr lang="en-US" sz="2000" dirty="0">
                <a:latin typeface="Times New Roman" panose="02020603050405020304" pitchFamily="18" charset="0"/>
                <a:ea typeface="Lato" pitchFamily="34" charset="-122"/>
                <a:cs typeface="Times New Roman" panose="02020603050405020304" pitchFamily="18" charset="0"/>
              </a:rPr>
              <a:t>Duyệt/từ chối tin đăng, quản lý tài khoản </a:t>
            </a:r>
            <a:r>
              <a:rPr lang="en-US" sz="2000" dirty="0" err="1">
                <a:latin typeface="Times New Roman" panose="02020603050405020304" pitchFamily="18" charset="0"/>
                <a:ea typeface="Lato" pitchFamily="34" charset="-122"/>
                <a:cs typeface="Times New Roman" panose="02020603050405020304" pitchFamily="18" charset="0"/>
              </a:rPr>
              <a:t>người</a:t>
            </a:r>
            <a:r>
              <a:rPr lang="en-US" sz="2000" dirty="0">
                <a:latin typeface="Times New Roman" panose="02020603050405020304" pitchFamily="18" charset="0"/>
                <a:ea typeface="Lato" pitchFamily="34" charset="-122"/>
                <a:cs typeface="Times New Roman" panose="02020603050405020304" pitchFamily="18" charset="0"/>
              </a:rPr>
              <a:t> </a:t>
            </a:r>
            <a:r>
              <a:rPr lang="en-US" sz="2000" dirty="0" err="1">
                <a:latin typeface="Times New Roman" panose="02020603050405020304" pitchFamily="18" charset="0"/>
                <a:ea typeface="Lato" pitchFamily="34" charset="-122"/>
                <a:cs typeface="Times New Roman" panose="02020603050405020304" pitchFamily="18" charset="0"/>
              </a:rPr>
              <a:t>dùng</a:t>
            </a:r>
            <a:endParaRPr lang="vi-VN" sz="2000" dirty="0">
              <a:latin typeface="Times New Roman" panose="02020603050405020304" pitchFamily="18" charset="0"/>
              <a:ea typeface="Lato" pitchFamily="34" charset="-122"/>
              <a:cs typeface="Times New Roman" panose="02020603050405020304" pitchFamily="18" charset="0"/>
            </a:endParaRPr>
          </a:p>
          <a:p>
            <a:pPr marL="0" indent="0" algn="l">
              <a:lnSpc>
                <a:spcPct val="150000"/>
              </a:lnSpc>
              <a:buNone/>
            </a:pPr>
            <a:r>
              <a:rPr lang="en-US" sz="2000" dirty="0" err="1">
                <a:latin typeface="Times New Roman" panose="02020603050405020304" pitchFamily="18" charset="0"/>
                <a:ea typeface="Lato" pitchFamily="34" charset="-122"/>
                <a:cs typeface="Times New Roman" panose="02020603050405020304" pitchFamily="18" charset="0"/>
              </a:rPr>
              <a:t>xử</a:t>
            </a:r>
            <a:r>
              <a:rPr lang="en-US" sz="2000" dirty="0">
                <a:latin typeface="Times New Roman" panose="02020603050405020304" pitchFamily="18" charset="0"/>
                <a:ea typeface="Lato" pitchFamily="34" charset="-122"/>
                <a:cs typeface="Times New Roman" panose="02020603050405020304" pitchFamily="18" charset="0"/>
              </a:rPr>
              <a:t> lý các phản hồi và đảm bảo vận hành ổn định của hệ thống.</a:t>
            </a:r>
            <a:endParaRPr lang="en-US" sz="2000" dirty="0">
              <a:latin typeface="Times New Roman" panose="02020603050405020304" pitchFamily="18" charset="0"/>
              <a:cs typeface="Times New Roman" panose="02020603050405020304" pitchFamily="18" charset="0"/>
            </a:endParaRPr>
          </a:p>
        </p:txBody>
      </p:sp>
      <p:pic>
        <p:nvPicPr>
          <p:cNvPr id="17" name="Image 0" descr="preencoded.png"/>
          <p:cNvPicPr>
            <a:picLocks noChangeAspect="1"/>
          </p:cNvPicPr>
          <p:nvPr/>
        </p:nvPicPr>
        <p:blipFill>
          <a:blip r:embed="rId3"/>
          <a:stretch>
            <a:fillRect/>
          </a:stretch>
        </p:blipFill>
        <p:spPr>
          <a:xfrm>
            <a:off x="1273995" y="4862399"/>
            <a:ext cx="3024247" cy="3024246"/>
          </a:xfrm>
          <a:prstGeom prst="rect">
            <a:avLst/>
          </a:prstGeom>
        </p:spPr>
      </p:pic>
      <p:pic>
        <p:nvPicPr>
          <p:cNvPr id="18" name="Image 1" descr="preencoded.png"/>
          <p:cNvPicPr>
            <a:picLocks noChangeAspect="1"/>
          </p:cNvPicPr>
          <p:nvPr/>
        </p:nvPicPr>
        <p:blipFill>
          <a:blip r:embed="rId4"/>
          <a:stretch>
            <a:fillRect/>
          </a:stretch>
        </p:blipFill>
        <p:spPr>
          <a:xfrm>
            <a:off x="5969214" y="4862398"/>
            <a:ext cx="3024248" cy="3024247"/>
          </a:xfrm>
          <a:prstGeom prst="rect">
            <a:avLst/>
          </a:prstGeom>
        </p:spPr>
      </p:pic>
      <p:pic>
        <p:nvPicPr>
          <p:cNvPr id="19" name="Image 2" descr="preencoded.png"/>
          <p:cNvPicPr>
            <a:picLocks noChangeAspect="1"/>
          </p:cNvPicPr>
          <p:nvPr/>
        </p:nvPicPr>
        <p:blipFill>
          <a:blip r:embed="rId5"/>
          <a:stretch>
            <a:fillRect/>
          </a:stretch>
        </p:blipFill>
        <p:spPr>
          <a:xfrm>
            <a:off x="10664433" y="4862397"/>
            <a:ext cx="3024248" cy="3024247"/>
          </a:xfrm>
          <a:prstGeom prst="rect">
            <a:avLst/>
          </a:prstGeom>
        </p:spPr>
      </p:pic>
      <p:sp>
        <p:nvSpPr>
          <p:cNvPr id="2" name="Rectangle 1">
            <a:extLst>
              <a:ext uri="{FF2B5EF4-FFF2-40B4-BE49-F238E27FC236}">
                <a16:creationId xmlns:a16="http://schemas.microsoft.com/office/drawing/2014/main" id="{DD14DBC7-C6BB-AD3C-42DC-52DD76CE0114}"/>
              </a:ext>
            </a:extLst>
          </p:cNvPr>
          <p:cNvSpPr/>
          <p:nvPr/>
        </p:nvSpPr>
        <p:spPr>
          <a:xfrm>
            <a:off x="12756994" y="7886644"/>
            <a:ext cx="1873405" cy="287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4" name="Text 1"/>
          <p:cNvSpPr/>
          <p:nvPr/>
        </p:nvSpPr>
        <p:spPr>
          <a:xfrm>
            <a:off x="793790" y="867151"/>
            <a:ext cx="9089949" cy="1564957"/>
          </a:xfrm>
          <a:prstGeom prst="rect">
            <a:avLst/>
          </a:prstGeom>
          <a:noFill/>
          <a:ln/>
        </p:spPr>
        <p:txBody>
          <a:bodyPr wrap="square" lIns="0" tIns="0" rIns="0" bIns="0" rtlCol="0" anchor="t"/>
          <a:lstStyle/>
          <a:p>
            <a:pPr marL="0" indent="0" algn="l">
              <a:lnSpc>
                <a:spcPts val="6150"/>
              </a:lnSpc>
              <a:buNone/>
            </a:pPr>
            <a:r>
              <a:rPr lang="en-US" sz="4900" dirty="0">
                <a:solidFill>
                  <a:srgbClr val="312F2B"/>
                </a:solidFill>
                <a:latin typeface="Gelasio" pitchFamily="34" charset="0"/>
                <a:ea typeface="Gelasio" pitchFamily="34" charset="-122"/>
                <a:cs typeface="Gelasio" pitchFamily="34" charset="-120"/>
              </a:rPr>
              <a:t>Sơ đồ luồng thông tin vào/ra</a:t>
            </a:r>
            <a:endParaRPr lang="en-US" sz="4900" dirty="0"/>
          </a:p>
        </p:txBody>
      </p:sp>
      <p:sp>
        <p:nvSpPr>
          <p:cNvPr id="6" name="Shape 3"/>
          <p:cNvSpPr/>
          <p:nvPr/>
        </p:nvSpPr>
        <p:spPr>
          <a:xfrm>
            <a:off x="793790" y="2656038"/>
            <a:ext cx="725805" cy="1088708"/>
          </a:xfrm>
          <a:prstGeom prst="roundRect">
            <a:avLst>
              <a:gd name="adj" fmla="val 360021"/>
            </a:avLst>
          </a:prstGeom>
          <a:solidFill>
            <a:srgbClr val="E8E8E3"/>
          </a:solidFill>
          <a:ln w="7620">
            <a:solidFill>
              <a:srgbClr val="CECEC9"/>
            </a:solidFill>
            <a:prstDash val="solid"/>
          </a:ln>
        </p:spPr>
        <p:txBody>
          <a:bodyPr/>
          <a:lstStyle/>
          <a:p>
            <a:endParaRPr lang="en-US"/>
          </a:p>
        </p:txBody>
      </p:sp>
      <p:sp>
        <p:nvSpPr>
          <p:cNvPr id="7" name="Text 4"/>
          <p:cNvSpPr/>
          <p:nvPr/>
        </p:nvSpPr>
        <p:spPr>
          <a:xfrm>
            <a:off x="1020604" y="3030252"/>
            <a:ext cx="272177" cy="340162"/>
          </a:xfrm>
          <a:prstGeom prst="rect">
            <a:avLst/>
          </a:prstGeom>
          <a:noFill/>
          <a:ln/>
        </p:spPr>
        <p:txBody>
          <a:bodyPr wrap="none" lIns="0" tIns="0" rIns="0" bIns="0" rtlCol="0" anchor="t"/>
          <a:lstStyle/>
          <a:p>
            <a:pPr marL="0" indent="0" algn="l">
              <a:lnSpc>
                <a:spcPts val="2100"/>
              </a:lnSpc>
              <a:buNone/>
            </a:pPr>
            <a:r>
              <a:rPr lang="en-US" sz="3200" dirty="0">
                <a:solidFill>
                  <a:srgbClr val="272525"/>
                </a:solidFill>
                <a:latin typeface="Times New Roman" panose="02020603050405020304" pitchFamily="18" charset="0"/>
                <a:ea typeface="Gelasio" pitchFamily="34" charset="-122"/>
                <a:cs typeface="Times New Roman" panose="02020603050405020304" pitchFamily="18" charset="0"/>
              </a:rPr>
              <a:t>1</a:t>
            </a:r>
            <a:endParaRPr lang="en-US" sz="3200" dirty="0">
              <a:latin typeface="Times New Roman" panose="02020603050405020304" pitchFamily="18" charset="0"/>
              <a:cs typeface="Times New Roman" panose="02020603050405020304" pitchFamily="18" charset="0"/>
            </a:endParaRPr>
          </a:p>
        </p:txBody>
      </p:sp>
      <p:sp>
        <p:nvSpPr>
          <p:cNvPr id="8" name="Text 5"/>
          <p:cNvSpPr/>
          <p:nvPr/>
        </p:nvSpPr>
        <p:spPr>
          <a:xfrm>
            <a:off x="1701046" y="2837490"/>
            <a:ext cx="2268260" cy="283488"/>
          </a:xfrm>
          <a:prstGeom prst="rect">
            <a:avLst/>
          </a:prstGeom>
          <a:noFill/>
          <a:ln/>
        </p:spPr>
        <p:txBody>
          <a:bodyPr wrap="none" lIns="0" tIns="0" rIns="0" bIns="0" rtlCol="0" anchor="t"/>
          <a:lstStyle/>
          <a:p>
            <a:pPr marL="0" indent="0" algn="l">
              <a:lnSpc>
                <a:spcPts val="2200"/>
              </a:lnSpc>
              <a:buNone/>
            </a:pPr>
            <a:r>
              <a:rPr lang="en-US" sz="2400" dirty="0">
                <a:solidFill>
                  <a:srgbClr val="272525"/>
                </a:solidFill>
                <a:latin typeface="Times New Roman" panose="02020603050405020304" pitchFamily="18" charset="0"/>
                <a:ea typeface="Gelasio" pitchFamily="34" charset="-122"/>
                <a:cs typeface="Times New Roman" panose="02020603050405020304" pitchFamily="18" charset="0"/>
              </a:rPr>
              <a:t>Đầu vào</a:t>
            </a:r>
            <a:endParaRPr lang="en-US" sz="2400" dirty="0">
              <a:latin typeface="Times New Roman" panose="02020603050405020304" pitchFamily="18" charset="0"/>
              <a:cs typeface="Times New Roman" panose="02020603050405020304" pitchFamily="18" charset="0"/>
            </a:endParaRPr>
          </a:p>
        </p:txBody>
      </p:sp>
      <p:sp>
        <p:nvSpPr>
          <p:cNvPr id="9" name="Text 6"/>
          <p:cNvSpPr/>
          <p:nvPr/>
        </p:nvSpPr>
        <p:spPr>
          <a:xfrm>
            <a:off x="1701046" y="3229801"/>
            <a:ext cx="6649164" cy="290274"/>
          </a:xfrm>
          <a:prstGeom prst="rect">
            <a:avLst/>
          </a:prstGeom>
          <a:noFill/>
          <a:ln/>
        </p:spPr>
        <p:txBody>
          <a:bodyPr wrap="none" lIns="0" tIns="0" rIns="0" bIns="0" rtlCol="0" anchor="t"/>
          <a:lstStyle/>
          <a:p>
            <a:pPr marL="0" indent="0" algn="l">
              <a:lnSpc>
                <a:spcPts val="225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Thông tin cá nhân, tin </a:t>
            </a:r>
            <a:r>
              <a:rPr lang="vi-VN" sz="2000" dirty="0">
                <a:solidFill>
                  <a:srgbClr val="272525"/>
                </a:solidFill>
                <a:latin typeface="Times New Roman" panose="02020603050405020304" pitchFamily="18" charset="0"/>
                <a:ea typeface="Lato" pitchFamily="34" charset="-122"/>
                <a:cs typeface="Times New Roman" panose="02020603050405020304" pitchFamily="18" charset="0"/>
              </a:rPr>
              <a:t>đăng, hợp đồng</a:t>
            </a: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10" name="Shape 7"/>
          <p:cNvSpPr/>
          <p:nvPr/>
        </p:nvSpPr>
        <p:spPr>
          <a:xfrm>
            <a:off x="793790" y="4460458"/>
            <a:ext cx="725805" cy="1088708"/>
          </a:xfrm>
          <a:prstGeom prst="roundRect">
            <a:avLst>
              <a:gd name="adj" fmla="val 360021"/>
            </a:avLst>
          </a:prstGeom>
          <a:solidFill>
            <a:srgbClr val="E8E8E3"/>
          </a:solidFill>
          <a:ln w="7620">
            <a:solidFill>
              <a:srgbClr val="CECEC9"/>
            </a:solidFill>
            <a:prstDash val="solid"/>
          </a:ln>
        </p:spPr>
        <p:txBody>
          <a:bodyPr/>
          <a:lstStyle/>
          <a:p>
            <a:endParaRPr lang="en-US"/>
          </a:p>
        </p:txBody>
      </p:sp>
      <p:sp>
        <p:nvSpPr>
          <p:cNvPr id="11" name="Text 8"/>
          <p:cNvSpPr/>
          <p:nvPr/>
        </p:nvSpPr>
        <p:spPr>
          <a:xfrm>
            <a:off x="1020604" y="4834672"/>
            <a:ext cx="272177" cy="340162"/>
          </a:xfrm>
          <a:prstGeom prst="rect">
            <a:avLst/>
          </a:prstGeom>
          <a:noFill/>
          <a:ln/>
        </p:spPr>
        <p:txBody>
          <a:bodyPr wrap="none" lIns="0" tIns="0" rIns="0" bIns="0" rtlCol="0" anchor="t"/>
          <a:lstStyle/>
          <a:p>
            <a:pPr marL="0" indent="0" algn="l">
              <a:lnSpc>
                <a:spcPts val="2100"/>
              </a:lnSpc>
              <a:buNone/>
            </a:pPr>
            <a:r>
              <a:rPr lang="en-US" sz="3200" dirty="0">
                <a:solidFill>
                  <a:srgbClr val="272525"/>
                </a:solidFill>
                <a:latin typeface="Times New Roman" panose="02020603050405020304" pitchFamily="18" charset="0"/>
                <a:ea typeface="Gelasio" pitchFamily="34" charset="-122"/>
                <a:cs typeface="Times New Roman" panose="02020603050405020304" pitchFamily="18" charset="0"/>
              </a:rPr>
              <a:t>2</a:t>
            </a:r>
            <a:endParaRPr lang="en-US" sz="3200" dirty="0">
              <a:latin typeface="Times New Roman" panose="02020603050405020304" pitchFamily="18" charset="0"/>
              <a:cs typeface="Times New Roman" panose="02020603050405020304" pitchFamily="18" charset="0"/>
            </a:endParaRPr>
          </a:p>
        </p:txBody>
      </p:sp>
      <p:sp>
        <p:nvSpPr>
          <p:cNvPr id="12" name="Text 9"/>
          <p:cNvSpPr/>
          <p:nvPr/>
        </p:nvSpPr>
        <p:spPr>
          <a:xfrm>
            <a:off x="1701046" y="4641909"/>
            <a:ext cx="2268260" cy="283488"/>
          </a:xfrm>
          <a:prstGeom prst="rect">
            <a:avLst/>
          </a:prstGeom>
          <a:noFill/>
          <a:ln/>
        </p:spPr>
        <p:txBody>
          <a:bodyPr wrap="none" lIns="0" tIns="0" rIns="0" bIns="0" rtlCol="0" anchor="t"/>
          <a:lstStyle/>
          <a:p>
            <a:pPr marL="0" indent="0" algn="l">
              <a:lnSpc>
                <a:spcPts val="2200"/>
              </a:lnSpc>
              <a:buNone/>
            </a:pPr>
            <a:r>
              <a:rPr lang="en-US" sz="2400" dirty="0">
                <a:solidFill>
                  <a:srgbClr val="272525"/>
                </a:solidFill>
                <a:latin typeface="Times New Roman" panose="02020603050405020304" pitchFamily="18" charset="0"/>
                <a:ea typeface="Gelasio" pitchFamily="34" charset="-122"/>
                <a:cs typeface="Times New Roman" panose="02020603050405020304" pitchFamily="18" charset="0"/>
              </a:rPr>
              <a:t>Hệ thống xử lý</a:t>
            </a:r>
            <a:endParaRPr lang="en-US" sz="2400" dirty="0">
              <a:latin typeface="Times New Roman" panose="02020603050405020304" pitchFamily="18" charset="0"/>
              <a:cs typeface="Times New Roman" panose="02020603050405020304" pitchFamily="18" charset="0"/>
            </a:endParaRPr>
          </a:p>
        </p:txBody>
      </p:sp>
      <p:sp>
        <p:nvSpPr>
          <p:cNvPr id="13" name="Text 10"/>
          <p:cNvSpPr/>
          <p:nvPr/>
        </p:nvSpPr>
        <p:spPr>
          <a:xfrm>
            <a:off x="1701046" y="5034220"/>
            <a:ext cx="6649164" cy="290274"/>
          </a:xfrm>
          <a:prstGeom prst="rect">
            <a:avLst/>
          </a:prstGeom>
          <a:noFill/>
          <a:ln/>
        </p:spPr>
        <p:txBody>
          <a:bodyPr wrap="none" lIns="0" tIns="0" rIns="0" bIns="0" rtlCol="0" anchor="t"/>
          <a:lstStyle/>
          <a:p>
            <a:pPr marL="0" indent="0" algn="l">
              <a:lnSpc>
                <a:spcPts val="2250"/>
              </a:lnSpc>
              <a:buNone/>
            </a:pP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Đối chiếu, xác thực, lưu trữ, kiểm duyệt.</a:t>
            </a:r>
            <a:endParaRPr lang="en-US" sz="2000" dirty="0">
              <a:latin typeface="Times New Roman" panose="02020603050405020304" pitchFamily="18" charset="0"/>
              <a:cs typeface="Times New Roman" panose="02020603050405020304" pitchFamily="18" charset="0"/>
            </a:endParaRPr>
          </a:p>
        </p:txBody>
      </p:sp>
      <p:sp>
        <p:nvSpPr>
          <p:cNvPr id="14" name="Shape 11"/>
          <p:cNvSpPr/>
          <p:nvPr/>
        </p:nvSpPr>
        <p:spPr>
          <a:xfrm>
            <a:off x="793790" y="6439534"/>
            <a:ext cx="725805" cy="1088708"/>
          </a:xfrm>
          <a:prstGeom prst="roundRect">
            <a:avLst>
              <a:gd name="adj" fmla="val 360021"/>
            </a:avLst>
          </a:prstGeom>
          <a:solidFill>
            <a:srgbClr val="E8E8E3"/>
          </a:solidFill>
          <a:ln w="7620">
            <a:solidFill>
              <a:srgbClr val="CECEC9"/>
            </a:solidFill>
            <a:prstDash val="solid"/>
          </a:ln>
        </p:spPr>
        <p:txBody>
          <a:bodyPr/>
          <a:lstStyle/>
          <a:p>
            <a:endParaRPr lang="en-US"/>
          </a:p>
        </p:txBody>
      </p:sp>
      <p:sp>
        <p:nvSpPr>
          <p:cNvPr id="15" name="Text 12"/>
          <p:cNvSpPr/>
          <p:nvPr/>
        </p:nvSpPr>
        <p:spPr>
          <a:xfrm>
            <a:off x="1020604" y="6813747"/>
            <a:ext cx="272177" cy="340162"/>
          </a:xfrm>
          <a:prstGeom prst="rect">
            <a:avLst/>
          </a:prstGeom>
          <a:noFill/>
          <a:ln/>
        </p:spPr>
        <p:txBody>
          <a:bodyPr wrap="none" lIns="0" tIns="0" rIns="0" bIns="0" rtlCol="0" anchor="t"/>
          <a:lstStyle/>
          <a:p>
            <a:pPr marL="0" indent="0" algn="l">
              <a:lnSpc>
                <a:spcPts val="2100"/>
              </a:lnSpc>
              <a:buNone/>
            </a:pPr>
            <a:r>
              <a:rPr lang="en-US" sz="3200" dirty="0">
                <a:solidFill>
                  <a:srgbClr val="272525"/>
                </a:solidFill>
                <a:latin typeface="Times New Roman" panose="02020603050405020304" pitchFamily="18" charset="0"/>
                <a:ea typeface="Gelasio" pitchFamily="34" charset="-122"/>
                <a:cs typeface="Times New Roman" panose="02020603050405020304" pitchFamily="18" charset="0"/>
              </a:rPr>
              <a:t>3</a:t>
            </a:r>
            <a:endParaRPr lang="en-US" sz="3200" dirty="0">
              <a:latin typeface="Times New Roman" panose="02020603050405020304" pitchFamily="18" charset="0"/>
              <a:cs typeface="Times New Roman" panose="02020603050405020304" pitchFamily="18" charset="0"/>
            </a:endParaRPr>
          </a:p>
        </p:txBody>
      </p:sp>
      <p:sp>
        <p:nvSpPr>
          <p:cNvPr id="16" name="Text 13"/>
          <p:cNvSpPr/>
          <p:nvPr/>
        </p:nvSpPr>
        <p:spPr>
          <a:xfrm>
            <a:off x="1701046" y="6620985"/>
            <a:ext cx="2268260" cy="283488"/>
          </a:xfrm>
          <a:prstGeom prst="rect">
            <a:avLst/>
          </a:prstGeom>
          <a:noFill/>
          <a:ln/>
        </p:spPr>
        <p:txBody>
          <a:bodyPr wrap="none" lIns="0" tIns="0" rIns="0" bIns="0" rtlCol="0" anchor="t"/>
          <a:lstStyle/>
          <a:p>
            <a:pPr marL="0" indent="0" algn="l">
              <a:lnSpc>
                <a:spcPts val="2200"/>
              </a:lnSpc>
              <a:buNone/>
            </a:pPr>
            <a:r>
              <a:rPr lang="en-US" sz="2400" dirty="0">
                <a:solidFill>
                  <a:srgbClr val="272525"/>
                </a:solidFill>
                <a:latin typeface="Times New Roman" panose="02020603050405020304" pitchFamily="18" charset="0"/>
                <a:ea typeface="Gelasio" pitchFamily="34" charset="-122"/>
                <a:cs typeface="Times New Roman" panose="02020603050405020304" pitchFamily="18" charset="0"/>
              </a:rPr>
              <a:t>Đầu ra</a:t>
            </a:r>
            <a:endParaRPr lang="en-US" sz="2400" dirty="0">
              <a:latin typeface="Times New Roman" panose="02020603050405020304" pitchFamily="18" charset="0"/>
              <a:cs typeface="Times New Roman" panose="02020603050405020304" pitchFamily="18" charset="0"/>
            </a:endParaRPr>
          </a:p>
        </p:txBody>
      </p:sp>
      <p:sp>
        <p:nvSpPr>
          <p:cNvPr id="17" name="Text 14"/>
          <p:cNvSpPr/>
          <p:nvPr/>
        </p:nvSpPr>
        <p:spPr>
          <a:xfrm>
            <a:off x="1701046" y="7013296"/>
            <a:ext cx="6649164" cy="290274"/>
          </a:xfrm>
          <a:prstGeom prst="rect">
            <a:avLst/>
          </a:prstGeom>
          <a:noFill/>
          <a:ln/>
        </p:spPr>
        <p:txBody>
          <a:bodyPr wrap="none" lIns="0" tIns="0" rIns="0" bIns="0" rtlCol="0" anchor="t"/>
          <a:lstStyle/>
          <a:p>
            <a:pPr marL="0" indent="0" algn="l">
              <a:lnSpc>
                <a:spcPts val="2250"/>
              </a:lnSpc>
              <a:buNone/>
            </a:pPr>
            <a:r>
              <a:rPr lang="vi-VN" sz="2000" dirty="0">
                <a:solidFill>
                  <a:srgbClr val="272525"/>
                </a:solidFill>
                <a:latin typeface="Times New Roman" panose="02020603050405020304" pitchFamily="18" charset="0"/>
                <a:ea typeface="Lato" pitchFamily="34" charset="-122"/>
                <a:cs typeface="Times New Roman" panose="02020603050405020304" pitchFamily="18" charset="0"/>
              </a:rPr>
              <a:t>T</a:t>
            </a:r>
            <a:r>
              <a:rPr lang="en-US" sz="2000" dirty="0" err="1">
                <a:solidFill>
                  <a:srgbClr val="272525"/>
                </a:solidFill>
                <a:latin typeface="Times New Roman" panose="02020603050405020304" pitchFamily="18" charset="0"/>
                <a:ea typeface="Lato" pitchFamily="34" charset="-122"/>
                <a:cs typeface="Times New Roman" panose="02020603050405020304" pitchFamily="18" charset="0"/>
              </a:rPr>
              <a:t>hông</a:t>
            </a: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 báo, hóa đơn </a:t>
            </a:r>
            <a:r>
              <a:rPr lang="en-US" sz="2000" dirty="0" err="1">
                <a:solidFill>
                  <a:srgbClr val="272525"/>
                </a:solidFill>
                <a:latin typeface="Times New Roman" panose="02020603050405020304" pitchFamily="18" charset="0"/>
                <a:ea typeface="Lato" pitchFamily="34" charset="-122"/>
                <a:cs typeface="Times New Roman" panose="02020603050405020304" pitchFamily="18" charset="0"/>
              </a:rPr>
              <a:t>điện</a:t>
            </a:r>
            <a:r>
              <a:rPr lang="en-US" sz="2000" dirty="0">
                <a:solidFill>
                  <a:srgbClr val="272525"/>
                </a:solidFill>
                <a:latin typeface="Times New Roman" panose="02020603050405020304" pitchFamily="18" charset="0"/>
                <a:ea typeface="Lato" pitchFamily="34" charset="-122"/>
                <a:cs typeface="Times New Roman" panose="02020603050405020304" pitchFamily="18" charset="0"/>
              </a:rPr>
              <a:t> </a:t>
            </a:r>
            <a:r>
              <a:rPr lang="vi-VN" sz="2000" dirty="0">
                <a:solidFill>
                  <a:srgbClr val="272525"/>
                </a:solidFill>
                <a:latin typeface="Times New Roman" panose="02020603050405020304" pitchFamily="18" charset="0"/>
                <a:ea typeface="Lato" pitchFamily="34" charset="-122"/>
                <a:cs typeface="Times New Roman" panose="02020603050405020304" pitchFamily="18" charset="0"/>
              </a:rPr>
              <a:t>nước, danh sách người thuê, trạng thái</a:t>
            </a:r>
            <a:endParaRPr lang="en-US" sz="20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3DA73B7E-FB06-171E-1288-54665B3B8F84}"/>
              </a:ext>
            </a:extLst>
          </p:cNvPr>
          <p:cNvPicPr>
            <a:picLocks noChangeAspect="1"/>
          </p:cNvPicPr>
          <p:nvPr/>
        </p:nvPicPr>
        <p:blipFill>
          <a:blip r:embed="rId3"/>
          <a:srcRect t="2602"/>
          <a:stretch>
            <a:fillRect/>
          </a:stretch>
        </p:blipFill>
        <p:spPr>
          <a:xfrm>
            <a:off x="6912485" y="1946266"/>
            <a:ext cx="7497221" cy="4889740"/>
          </a:xfrm>
          <a:prstGeom prst="rect">
            <a:avLst/>
          </a:prstGeom>
        </p:spPr>
      </p:pic>
      <p:sp>
        <p:nvSpPr>
          <p:cNvPr id="2" name="Rectangle 1">
            <a:extLst>
              <a:ext uri="{FF2B5EF4-FFF2-40B4-BE49-F238E27FC236}">
                <a16:creationId xmlns:a16="http://schemas.microsoft.com/office/drawing/2014/main" id="{A4D71897-B554-1D96-9B3A-F6E56C72ED09}"/>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3B647-3F31-3D92-3E8D-81F972934DBE}"/>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45E94677-B773-AFF1-3BAD-2A28E9C581BF}"/>
              </a:ext>
            </a:extLst>
          </p:cNvPr>
          <p:cNvSpPr/>
          <p:nvPr/>
        </p:nvSpPr>
        <p:spPr>
          <a:xfrm>
            <a:off x="986766" y="316425"/>
            <a:ext cx="7017782" cy="729496"/>
          </a:xfrm>
          <a:prstGeom prst="rect">
            <a:avLst/>
          </a:prstGeom>
          <a:noFill/>
          <a:ln/>
        </p:spPr>
        <p:txBody>
          <a:bodyPr wrap="none" lIns="0" tIns="0" rIns="0" bIns="0" rtlCol="0" anchor="t"/>
          <a:lstStyle/>
          <a:p>
            <a:pPr marL="0" indent="0" algn="l">
              <a:lnSpc>
                <a:spcPts val="5700"/>
              </a:lnSpc>
              <a:buNone/>
            </a:pPr>
            <a:r>
              <a:rPr lang="en-US" sz="4550" dirty="0">
                <a:latin typeface="Times New Roman" panose="02020603050405020304" pitchFamily="18" charset="0"/>
                <a:ea typeface="Gelasio" pitchFamily="34" charset="-122"/>
                <a:cs typeface="Times New Roman" panose="02020603050405020304" pitchFamily="18" charset="0"/>
              </a:rPr>
              <a:t>Biểu đồ Use Case tổng quát</a:t>
            </a:r>
            <a:endParaRPr lang="en-US" sz="4550" dirty="0">
              <a:latin typeface="Times New Roman" panose="02020603050405020304" pitchFamily="18" charset="0"/>
              <a:cs typeface="Times New Roman" panose="02020603050405020304" pitchFamily="18" charset="0"/>
            </a:endParaRPr>
          </a:p>
        </p:txBody>
      </p:sp>
      <p:sp>
        <p:nvSpPr>
          <p:cNvPr id="5" name="Text 2">
            <a:extLst>
              <a:ext uri="{FF2B5EF4-FFF2-40B4-BE49-F238E27FC236}">
                <a16:creationId xmlns:a16="http://schemas.microsoft.com/office/drawing/2014/main" id="{AB06C1B1-30DC-BE80-0C39-B4AD7F965539}"/>
              </a:ext>
            </a:extLst>
          </p:cNvPr>
          <p:cNvSpPr/>
          <p:nvPr/>
        </p:nvSpPr>
        <p:spPr>
          <a:xfrm>
            <a:off x="8875514" y="1061389"/>
            <a:ext cx="4972883"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Biểu đồ Use Case tổng quát xác định ba tác nhân chính của hệ thống, bao gồm:</a:t>
            </a:r>
            <a:endParaRPr lang="en-US" sz="2000" dirty="0">
              <a:latin typeface="Times New Roman" panose="02020603050405020304" pitchFamily="18" charset="0"/>
              <a:cs typeface="Times New Roman" panose="02020603050405020304" pitchFamily="18" charset="0"/>
            </a:endParaRPr>
          </a:p>
        </p:txBody>
      </p:sp>
      <p:sp>
        <p:nvSpPr>
          <p:cNvPr id="6" name="Shape 3">
            <a:extLst>
              <a:ext uri="{FF2B5EF4-FFF2-40B4-BE49-F238E27FC236}">
                <a16:creationId xmlns:a16="http://schemas.microsoft.com/office/drawing/2014/main" id="{F267003C-3E59-237F-E0F6-F4233D4215AE}"/>
              </a:ext>
            </a:extLst>
          </p:cNvPr>
          <p:cNvSpPr/>
          <p:nvPr/>
        </p:nvSpPr>
        <p:spPr>
          <a:xfrm>
            <a:off x="8875514" y="1695239"/>
            <a:ext cx="4972883" cy="1695233"/>
          </a:xfrm>
          <a:prstGeom prst="roundRect">
            <a:avLst>
              <a:gd name="adj" fmla="val 8077"/>
            </a:avLst>
          </a:prstGeom>
          <a:solidFill>
            <a:schemeClr val="accent3">
              <a:lumMod val="20000"/>
              <a:lumOff val="80000"/>
              <a:alpha val="95000"/>
            </a:schemeClr>
          </a:solidFill>
          <a:ln w="22860">
            <a:solidFill>
              <a:srgbClr val="CECEC9"/>
            </a:solidFill>
            <a:prstDash val="solid"/>
          </a:ln>
        </p:spPr>
        <p:txBody>
          <a:bodyPr/>
          <a:lstStyle/>
          <a:p>
            <a:endParaRPr lang="en-US"/>
          </a:p>
        </p:txBody>
      </p:sp>
      <p:sp>
        <p:nvSpPr>
          <p:cNvPr id="7" name="Shape 4">
            <a:extLst>
              <a:ext uri="{FF2B5EF4-FFF2-40B4-BE49-F238E27FC236}">
                <a16:creationId xmlns:a16="http://schemas.microsoft.com/office/drawing/2014/main" id="{4D9AACA9-1954-534A-2981-D9F618C385A1}"/>
              </a:ext>
            </a:extLst>
          </p:cNvPr>
          <p:cNvSpPr/>
          <p:nvPr/>
        </p:nvSpPr>
        <p:spPr>
          <a:xfrm>
            <a:off x="8852654" y="1838322"/>
            <a:ext cx="91440" cy="1358503"/>
          </a:xfrm>
          <a:prstGeom prst="roundRect">
            <a:avLst>
              <a:gd name="adj" fmla="val 77708"/>
            </a:avLst>
          </a:prstGeom>
          <a:solidFill>
            <a:srgbClr val="E5E5E0"/>
          </a:solidFill>
          <a:ln/>
        </p:spPr>
        <p:txBody>
          <a:bodyPr/>
          <a:lstStyle/>
          <a:p>
            <a:endParaRPr lang="en-US"/>
          </a:p>
        </p:txBody>
      </p:sp>
      <p:sp>
        <p:nvSpPr>
          <p:cNvPr id="8" name="Text 5">
            <a:extLst>
              <a:ext uri="{FF2B5EF4-FFF2-40B4-BE49-F238E27FC236}">
                <a16:creationId xmlns:a16="http://schemas.microsoft.com/office/drawing/2014/main" id="{E7DAB3F2-1473-0B6C-DB31-1C9579E57789}"/>
              </a:ext>
            </a:extLst>
          </p:cNvPr>
          <p:cNvSpPr/>
          <p:nvPr/>
        </p:nvSpPr>
        <p:spPr>
          <a:xfrm>
            <a:off x="9136023" y="1984837"/>
            <a:ext cx="2114669" cy="264319"/>
          </a:xfrm>
          <a:prstGeom prst="rect">
            <a:avLst/>
          </a:prstGeom>
          <a:noFill/>
          <a:ln/>
        </p:spPr>
        <p:txBody>
          <a:bodyPr wrap="none" lIns="0" tIns="0" rIns="0" bIns="0" rtlCol="0" anchor="t"/>
          <a:lstStyle/>
          <a:p>
            <a:pPr marL="0" indent="0" algn="l">
              <a:lnSpc>
                <a:spcPts val="2050"/>
              </a:lnSpc>
              <a:buNone/>
            </a:pPr>
            <a:r>
              <a:rPr lang="en-US" sz="2800" dirty="0">
                <a:latin typeface="Times New Roman" panose="02020603050405020304" pitchFamily="18" charset="0"/>
                <a:ea typeface="Gelasio" pitchFamily="34" charset="-122"/>
                <a:cs typeface="Times New Roman" panose="02020603050405020304" pitchFamily="18" charset="0"/>
              </a:rPr>
              <a:t>Sinh viên</a:t>
            </a:r>
            <a:endParaRPr lang="en-US" sz="2800" dirty="0">
              <a:latin typeface="Times New Roman" panose="02020603050405020304" pitchFamily="18" charset="0"/>
              <a:cs typeface="Times New Roman" panose="02020603050405020304" pitchFamily="18" charset="0"/>
            </a:endParaRPr>
          </a:p>
        </p:txBody>
      </p:sp>
      <p:sp>
        <p:nvSpPr>
          <p:cNvPr id="9" name="Text 6">
            <a:extLst>
              <a:ext uri="{FF2B5EF4-FFF2-40B4-BE49-F238E27FC236}">
                <a16:creationId xmlns:a16="http://schemas.microsoft.com/office/drawing/2014/main" id="{576A0803-DBE6-7836-3EFD-8A8662ED685B}"/>
              </a:ext>
            </a:extLst>
          </p:cNvPr>
          <p:cNvSpPr/>
          <p:nvPr/>
        </p:nvSpPr>
        <p:spPr>
          <a:xfrm>
            <a:off x="9136023" y="2418225"/>
            <a:ext cx="4520446"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Các chức năng chính: Đăng ký/Đăng nhập, Tìm trọ, Đặt cọc, Xem Hợp đồng, Gửi phản hồi.</a:t>
            </a:r>
            <a:endParaRPr lang="en-US" sz="20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9DCD72F9-431B-8BFA-200B-62D6767D2EFA}"/>
              </a:ext>
            </a:extLst>
          </p:cNvPr>
          <p:cNvPicPr>
            <a:picLocks noChangeAspect="1"/>
          </p:cNvPicPr>
          <p:nvPr/>
        </p:nvPicPr>
        <p:blipFill>
          <a:blip r:embed="rId3"/>
          <a:stretch>
            <a:fillRect/>
          </a:stretch>
        </p:blipFill>
        <p:spPr>
          <a:xfrm>
            <a:off x="381573" y="1536787"/>
            <a:ext cx="8043235" cy="6375939"/>
          </a:xfrm>
          <a:prstGeom prst="rect">
            <a:avLst/>
          </a:prstGeom>
        </p:spPr>
      </p:pic>
      <p:sp>
        <p:nvSpPr>
          <p:cNvPr id="2" name="Rectangle 1">
            <a:extLst>
              <a:ext uri="{FF2B5EF4-FFF2-40B4-BE49-F238E27FC236}">
                <a16:creationId xmlns:a16="http://schemas.microsoft.com/office/drawing/2014/main" id="{D4AD1047-53A6-C8F4-67CD-80E661D97FCF}"/>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174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D5D83-83BD-96C0-D41E-9091E7004C9A}"/>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29AB8A23-C2C3-E6EB-E3D0-D5D0EA98AA8B}"/>
              </a:ext>
            </a:extLst>
          </p:cNvPr>
          <p:cNvSpPr/>
          <p:nvPr/>
        </p:nvSpPr>
        <p:spPr>
          <a:xfrm>
            <a:off x="986766" y="316425"/>
            <a:ext cx="7017782" cy="729496"/>
          </a:xfrm>
          <a:prstGeom prst="rect">
            <a:avLst/>
          </a:prstGeom>
          <a:noFill/>
          <a:ln/>
        </p:spPr>
        <p:txBody>
          <a:bodyPr wrap="none" lIns="0" tIns="0" rIns="0" bIns="0" rtlCol="0" anchor="t"/>
          <a:lstStyle/>
          <a:p>
            <a:pPr marL="0" indent="0" algn="l">
              <a:lnSpc>
                <a:spcPts val="5700"/>
              </a:lnSpc>
              <a:buNone/>
            </a:pPr>
            <a:r>
              <a:rPr lang="en-US" sz="4550" dirty="0">
                <a:latin typeface="Times New Roman" panose="02020603050405020304" pitchFamily="18" charset="0"/>
                <a:ea typeface="Gelasio" pitchFamily="34" charset="-122"/>
                <a:cs typeface="Times New Roman" panose="02020603050405020304" pitchFamily="18" charset="0"/>
              </a:rPr>
              <a:t>Biểu đồ Use Case tổng quát</a:t>
            </a:r>
            <a:endParaRPr lang="en-US" sz="4550" dirty="0">
              <a:latin typeface="Times New Roman" panose="02020603050405020304" pitchFamily="18" charset="0"/>
              <a:cs typeface="Times New Roman" panose="02020603050405020304" pitchFamily="18" charset="0"/>
            </a:endParaRPr>
          </a:p>
        </p:txBody>
      </p:sp>
      <p:sp>
        <p:nvSpPr>
          <p:cNvPr id="5" name="Text 2">
            <a:extLst>
              <a:ext uri="{FF2B5EF4-FFF2-40B4-BE49-F238E27FC236}">
                <a16:creationId xmlns:a16="http://schemas.microsoft.com/office/drawing/2014/main" id="{62BC2086-F836-66F0-2B91-2DD1B7AAF708}"/>
              </a:ext>
            </a:extLst>
          </p:cNvPr>
          <p:cNvSpPr/>
          <p:nvPr/>
        </p:nvSpPr>
        <p:spPr>
          <a:xfrm>
            <a:off x="8875514" y="1061389"/>
            <a:ext cx="4972883"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Biểu đồ Use Case tổng quát xác định ba tác nhân chính của hệ thống, bao gồm:</a:t>
            </a:r>
            <a:endParaRPr lang="en-US" sz="2000" dirty="0">
              <a:latin typeface="Times New Roman" panose="02020603050405020304" pitchFamily="18" charset="0"/>
              <a:cs typeface="Times New Roman" panose="02020603050405020304" pitchFamily="18" charset="0"/>
            </a:endParaRPr>
          </a:p>
        </p:txBody>
      </p:sp>
      <p:sp>
        <p:nvSpPr>
          <p:cNvPr id="6" name="Shape 3">
            <a:extLst>
              <a:ext uri="{FF2B5EF4-FFF2-40B4-BE49-F238E27FC236}">
                <a16:creationId xmlns:a16="http://schemas.microsoft.com/office/drawing/2014/main" id="{F8692A71-673E-D6C0-0C92-EAB46D5C19EB}"/>
              </a:ext>
            </a:extLst>
          </p:cNvPr>
          <p:cNvSpPr/>
          <p:nvPr/>
        </p:nvSpPr>
        <p:spPr>
          <a:xfrm>
            <a:off x="8875514" y="1695239"/>
            <a:ext cx="4972883" cy="1695233"/>
          </a:xfrm>
          <a:prstGeom prst="roundRect">
            <a:avLst>
              <a:gd name="adj" fmla="val 8077"/>
            </a:avLst>
          </a:prstGeom>
          <a:solidFill>
            <a:schemeClr val="accent3">
              <a:lumMod val="20000"/>
              <a:lumOff val="80000"/>
              <a:alpha val="95000"/>
            </a:schemeClr>
          </a:solidFill>
          <a:ln w="22860">
            <a:solidFill>
              <a:srgbClr val="CECEC9"/>
            </a:solidFill>
            <a:prstDash val="solid"/>
          </a:ln>
        </p:spPr>
        <p:txBody>
          <a:bodyPr/>
          <a:lstStyle/>
          <a:p>
            <a:endParaRPr lang="en-US"/>
          </a:p>
        </p:txBody>
      </p:sp>
      <p:sp>
        <p:nvSpPr>
          <p:cNvPr id="7" name="Shape 4">
            <a:extLst>
              <a:ext uri="{FF2B5EF4-FFF2-40B4-BE49-F238E27FC236}">
                <a16:creationId xmlns:a16="http://schemas.microsoft.com/office/drawing/2014/main" id="{F1F3CC3A-3465-4A0D-8D4B-6EEF82176E94}"/>
              </a:ext>
            </a:extLst>
          </p:cNvPr>
          <p:cNvSpPr/>
          <p:nvPr/>
        </p:nvSpPr>
        <p:spPr>
          <a:xfrm>
            <a:off x="8852654" y="1838322"/>
            <a:ext cx="91440" cy="1358503"/>
          </a:xfrm>
          <a:prstGeom prst="roundRect">
            <a:avLst>
              <a:gd name="adj" fmla="val 77708"/>
            </a:avLst>
          </a:prstGeom>
          <a:solidFill>
            <a:srgbClr val="E5E5E0"/>
          </a:solidFill>
          <a:ln/>
        </p:spPr>
        <p:txBody>
          <a:bodyPr/>
          <a:lstStyle/>
          <a:p>
            <a:endParaRPr lang="en-US"/>
          </a:p>
        </p:txBody>
      </p:sp>
      <p:sp>
        <p:nvSpPr>
          <p:cNvPr id="8" name="Text 5">
            <a:extLst>
              <a:ext uri="{FF2B5EF4-FFF2-40B4-BE49-F238E27FC236}">
                <a16:creationId xmlns:a16="http://schemas.microsoft.com/office/drawing/2014/main" id="{846B5642-9CC1-9676-CC27-9C6BA53BA26E}"/>
              </a:ext>
            </a:extLst>
          </p:cNvPr>
          <p:cNvSpPr/>
          <p:nvPr/>
        </p:nvSpPr>
        <p:spPr>
          <a:xfrm>
            <a:off x="9136023" y="1984837"/>
            <a:ext cx="2114669" cy="264319"/>
          </a:xfrm>
          <a:prstGeom prst="rect">
            <a:avLst/>
          </a:prstGeom>
          <a:noFill/>
          <a:ln/>
        </p:spPr>
        <p:txBody>
          <a:bodyPr wrap="none" lIns="0" tIns="0" rIns="0" bIns="0" rtlCol="0" anchor="t"/>
          <a:lstStyle/>
          <a:p>
            <a:pPr marL="0" indent="0" algn="l">
              <a:lnSpc>
                <a:spcPts val="2050"/>
              </a:lnSpc>
              <a:buNone/>
            </a:pPr>
            <a:r>
              <a:rPr lang="en-US" sz="2800" dirty="0">
                <a:latin typeface="Times New Roman" panose="02020603050405020304" pitchFamily="18" charset="0"/>
                <a:ea typeface="Gelasio" pitchFamily="34" charset="-122"/>
                <a:cs typeface="Times New Roman" panose="02020603050405020304" pitchFamily="18" charset="0"/>
              </a:rPr>
              <a:t>Sinh viên</a:t>
            </a:r>
            <a:endParaRPr lang="en-US" sz="2800" dirty="0">
              <a:latin typeface="Times New Roman" panose="02020603050405020304" pitchFamily="18" charset="0"/>
              <a:cs typeface="Times New Roman" panose="02020603050405020304" pitchFamily="18" charset="0"/>
            </a:endParaRPr>
          </a:p>
        </p:txBody>
      </p:sp>
      <p:sp>
        <p:nvSpPr>
          <p:cNvPr id="9" name="Text 6">
            <a:extLst>
              <a:ext uri="{FF2B5EF4-FFF2-40B4-BE49-F238E27FC236}">
                <a16:creationId xmlns:a16="http://schemas.microsoft.com/office/drawing/2014/main" id="{12474E2F-8AB0-738F-0C05-6201465F9347}"/>
              </a:ext>
            </a:extLst>
          </p:cNvPr>
          <p:cNvSpPr/>
          <p:nvPr/>
        </p:nvSpPr>
        <p:spPr>
          <a:xfrm>
            <a:off x="9136023" y="2418225"/>
            <a:ext cx="4520446"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Các chức năng chính: Đăng ký/Đăng nhập, Tìm trọ, Đặt cọc, Xem Hợp đồng, Gửi phản hồi.</a:t>
            </a:r>
            <a:endParaRPr lang="en-US" sz="2000"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CA00933F-D8F9-A7EC-B604-5A5C112B5AB6}"/>
              </a:ext>
            </a:extLst>
          </p:cNvPr>
          <p:cNvPicPr>
            <a:picLocks noChangeAspect="1"/>
          </p:cNvPicPr>
          <p:nvPr/>
        </p:nvPicPr>
        <p:blipFill>
          <a:blip r:embed="rId3"/>
          <a:stretch>
            <a:fillRect/>
          </a:stretch>
        </p:blipFill>
        <p:spPr>
          <a:xfrm>
            <a:off x="381573" y="1536787"/>
            <a:ext cx="8043235" cy="6375939"/>
          </a:xfrm>
          <a:prstGeom prst="rect">
            <a:avLst/>
          </a:prstGeom>
        </p:spPr>
      </p:pic>
      <p:sp>
        <p:nvSpPr>
          <p:cNvPr id="2" name="Rectangle 1">
            <a:extLst>
              <a:ext uri="{FF2B5EF4-FFF2-40B4-BE49-F238E27FC236}">
                <a16:creationId xmlns:a16="http://schemas.microsoft.com/office/drawing/2014/main" id="{2D146596-75FB-5E64-63FA-512E1DA5EE3A}"/>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911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with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1+ppt_h/2"/>
                                          </p:val>
                                        </p:tav>
                                      </p:tavLst>
                                    </p:anim>
                                    <p:set>
                                      <p:cBhvr>
                                        <p:cTn id="8"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2733F-B77E-2C9D-4D5A-54A43E76762E}"/>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A72D7FB9-04E5-BD2C-9540-F49D86B7EBD2}"/>
              </a:ext>
            </a:extLst>
          </p:cNvPr>
          <p:cNvSpPr/>
          <p:nvPr/>
        </p:nvSpPr>
        <p:spPr>
          <a:xfrm>
            <a:off x="986766" y="316425"/>
            <a:ext cx="7017782" cy="729496"/>
          </a:xfrm>
          <a:prstGeom prst="rect">
            <a:avLst/>
          </a:prstGeom>
          <a:noFill/>
          <a:ln/>
        </p:spPr>
        <p:txBody>
          <a:bodyPr wrap="none" lIns="0" tIns="0" rIns="0" bIns="0" rtlCol="0" anchor="t"/>
          <a:lstStyle/>
          <a:p>
            <a:pPr marL="0" indent="0" algn="l">
              <a:lnSpc>
                <a:spcPts val="5700"/>
              </a:lnSpc>
              <a:buNone/>
            </a:pPr>
            <a:r>
              <a:rPr lang="en-US" sz="4550" dirty="0">
                <a:latin typeface="Times New Roman" panose="02020603050405020304" pitchFamily="18" charset="0"/>
                <a:ea typeface="Gelasio" pitchFamily="34" charset="-122"/>
                <a:cs typeface="Times New Roman" panose="02020603050405020304" pitchFamily="18" charset="0"/>
              </a:rPr>
              <a:t>Biểu đồ Use Case tổng quát</a:t>
            </a:r>
            <a:endParaRPr lang="en-US" sz="4550" dirty="0">
              <a:latin typeface="Times New Roman" panose="02020603050405020304" pitchFamily="18" charset="0"/>
              <a:cs typeface="Times New Roman" panose="02020603050405020304" pitchFamily="18" charset="0"/>
            </a:endParaRPr>
          </a:p>
        </p:txBody>
      </p:sp>
      <p:sp>
        <p:nvSpPr>
          <p:cNvPr id="5" name="Text 2">
            <a:extLst>
              <a:ext uri="{FF2B5EF4-FFF2-40B4-BE49-F238E27FC236}">
                <a16:creationId xmlns:a16="http://schemas.microsoft.com/office/drawing/2014/main" id="{12B46525-6589-FDB3-A202-0E63BF867350}"/>
              </a:ext>
            </a:extLst>
          </p:cNvPr>
          <p:cNvSpPr/>
          <p:nvPr/>
        </p:nvSpPr>
        <p:spPr>
          <a:xfrm>
            <a:off x="8875514" y="1061389"/>
            <a:ext cx="4972883"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Biểu đồ Use Case tổng quát xác định ba tác nhân chính của hệ thống, bao gồm:</a:t>
            </a:r>
            <a:endParaRPr lang="en-US" sz="2000" dirty="0">
              <a:latin typeface="Times New Roman" panose="02020603050405020304" pitchFamily="18" charset="0"/>
              <a:cs typeface="Times New Roman" panose="02020603050405020304" pitchFamily="18" charset="0"/>
            </a:endParaRPr>
          </a:p>
        </p:txBody>
      </p:sp>
      <p:sp>
        <p:nvSpPr>
          <p:cNvPr id="6" name="Shape 3">
            <a:extLst>
              <a:ext uri="{FF2B5EF4-FFF2-40B4-BE49-F238E27FC236}">
                <a16:creationId xmlns:a16="http://schemas.microsoft.com/office/drawing/2014/main" id="{AEC3AD82-782D-F3BE-4825-0E040B1D1390}"/>
              </a:ext>
            </a:extLst>
          </p:cNvPr>
          <p:cNvSpPr/>
          <p:nvPr/>
        </p:nvSpPr>
        <p:spPr>
          <a:xfrm>
            <a:off x="8875514" y="1695239"/>
            <a:ext cx="4972883" cy="1695233"/>
          </a:xfrm>
          <a:prstGeom prst="roundRect">
            <a:avLst>
              <a:gd name="adj" fmla="val 8077"/>
            </a:avLst>
          </a:prstGeom>
          <a:solidFill>
            <a:schemeClr val="accent3">
              <a:lumMod val="20000"/>
              <a:lumOff val="80000"/>
              <a:alpha val="95000"/>
            </a:schemeClr>
          </a:solidFill>
          <a:ln w="22860">
            <a:solidFill>
              <a:srgbClr val="CECEC9"/>
            </a:solidFill>
            <a:prstDash val="solid"/>
          </a:ln>
        </p:spPr>
        <p:txBody>
          <a:bodyPr/>
          <a:lstStyle/>
          <a:p>
            <a:endParaRPr lang="en-US"/>
          </a:p>
        </p:txBody>
      </p:sp>
      <p:sp>
        <p:nvSpPr>
          <p:cNvPr id="7" name="Shape 4">
            <a:extLst>
              <a:ext uri="{FF2B5EF4-FFF2-40B4-BE49-F238E27FC236}">
                <a16:creationId xmlns:a16="http://schemas.microsoft.com/office/drawing/2014/main" id="{E8E46EC3-2030-9E61-21AD-D99AE6ED1180}"/>
              </a:ext>
            </a:extLst>
          </p:cNvPr>
          <p:cNvSpPr/>
          <p:nvPr/>
        </p:nvSpPr>
        <p:spPr>
          <a:xfrm>
            <a:off x="8852654" y="1838322"/>
            <a:ext cx="91440" cy="1358503"/>
          </a:xfrm>
          <a:prstGeom prst="roundRect">
            <a:avLst>
              <a:gd name="adj" fmla="val 77708"/>
            </a:avLst>
          </a:prstGeom>
          <a:solidFill>
            <a:srgbClr val="E5E5E0"/>
          </a:solidFill>
          <a:ln/>
        </p:spPr>
        <p:txBody>
          <a:bodyPr/>
          <a:lstStyle/>
          <a:p>
            <a:endParaRPr lang="en-US"/>
          </a:p>
        </p:txBody>
      </p:sp>
      <p:sp>
        <p:nvSpPr>
          <p:cNvPr id="8" name="Text 5">
            <a:extLst>
              <a:ext uri="{FF2B5EF4-FFF2-40B4-BE49-F238E27FC236}">
                <a16:creationId xmlns:a16="http://schemas.microsoft.com/office/drawing/2014/main" id="{E8EB64DD-0D1A-CDE2-7764-21417DF37408}"/>
              </a:ext>
            </a:extLst>
          </p:cNvPr>
          <p:cNvSpPr/>
          <p:nvPr/>
        </p:nvSpPr>
        <p:spPr>
          <a:xfrm>
            <a:off x="9136023" y="1984837"/>
            <a:ext cx="2114669" cy="264319"/>
          </a:xfrm>
          <a:prstGeom prst="rect">
            <a:avLst/>
          </a:prstGeom>
          <a:noFill/>
          <a:ln/>
        </p:spPr>
        <p:txBody>
          <a:bodyPr wrap="none" lIns="0" tIns="0" rIns="0" bIns="0" rtlCol="0" anchor="t"/>
          <a:lstStyle/>
          <a:p>
            <a:pPr marL="0" indent="0" algn="l">
              <a:lnSpc>
                <a:spcPts val="2050"/>
              </a:lnSpc>
              <a:buNone/>
            </a:pPr>
            <a:r>
              <a:rPr lang="en-US" sz="2800" dirty="0">
                <a:latin typeface="Times New Roman" panose="02020603050405020304" pitchFamily="18" charset="0"/>
                <a:ea typeface="Gelasio" pitchFamily="34" charset="-122"/>
                <a:cs typeface="Times New Roman" panose="02020603050405020304" pitchFamily="18" charset="0"/>
              </a:rPr>
              <a:t>Sinh viên</a:t>
            </a:r>
            <a:endParaRPr lang="en-US" sz="2800" dirty="0">
              <a:latin typeface="Times New Roman" panose="02020603050405020304" pitchFamily="18" charset="0"/>
              <a:cs typeface="Times New Roman" panose="02020603050405020304" pitchFamily="18" charset="0"/>
            </a:endParaRPr>
          </a:p>
        </p:txBody>
      </p:sp>
      <p:sp>
        <p:nvSpPr>
          <p:cNvPr id="9" name="Text 6">
            <a:extLst>
              <a:ext uri="{FF2B5EF4-FFF2-40B4-BE49-F238E27FC236}">
                <a16:creationId xmlns:a16="http://schemas.microsoft.com/office/drawing/2014/main" id="{BDCAC627-FAE9-3694-3BA4-C4DCC926ED79}"/>
              </a:ext>
            </a:extLst>
          </p:cNvPr>
          <p:cNvSpPr/>
          <p:nvPr/>
        </p:nvSpPr>
        <p:spPr>
          <a:xfrm>
            <a:off x="9136023" y="2418225"/>
            <a:ext cx="4520446"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Các chức năng chính: Đăng ký/Đăng nhập, Tìm trọ, Đặt cọc, Xem Hợp đồng, Gửi phản hồi.</a:t>
            </a:r>
            <a:endParaRPr lang="en-US" sz="2000" dirty="0">
              <a:latin typeface="Times New Roman" panose="02020603050405020304" pitchFamily="18" charset="0"/>
              <a:cs typeface="Times New Roman" panose="02020603050405020304" pitchFamily="18" charset="0"/>
            </a:endParaRPr>
          </a:p>
        </p:txBody>
      </p:sp>
      <p:sp>
        <p:nvSpPr>
          <p:cNvPr id="10" name="Shape 7">
            <a:extLst>
              <a:ext uri="{FF2B5EF4-FFF2-40B4-BE49-F238E27FC236}">
                <a16:creationId xmlns:a16="http://schemas.microsoft.com/office/drawing/2014/main" id="{6B1B606F-D6EC-BACE-79B1-EFE37A42B005}"/>
              </a:ext>
            </a:extLst>
          </p:cNvPr>
          <p:cNvSpPr/>
          <p:nvPr/>
        </p:nvSpPr>
        <p:spPr>
          <a:xfrm>
            <a:off x="8852654" y="3761799"/>
            <a:ext cx="4972883" cy="1695233"/>
          </a:xfrm>
          <a:prstGeom prst="roundRect">
            <a:avLst>
              <a:gd name="adj" fmla="val 8077"/>
            </a:avLst>
          </a:prstGeom>
          <a:solidFill>
            <a:schemeClr val="accent3">
              <a:lumMod val="20000"/>
              <a:lumOff val="80000"/>
              <a:alpha val="95000"/>
            </a:schemeClr>
          </a:solidFill>
          <a:ln w="22860">
            <a:solidFill>
              <a:srgbClr val="CECEC9"/>
            </a:solidFill>
            <a:prstDash val="solid"/>
          </a:ln>
        </p:spPr>
        <p:txBody>
          <a:bodyPr/>
          <a:lstStyle/>
          <a:p>
            <a:endParaRPr lang="en-US"/>
          </a:p>
        </p:txBody>
      </p:sp>
      <p:sp>
        <p:nvSpPr>
          <p:cNvPr id="11" name="Shape 8">
            <a:extLst>
              <a:ext uri="{FF2B5EF4-FFF2-40B4-BE49-F238E27FC236}">
                <a16:creationId xmlns:a16="http://schemas.microsoft.com/office/drawing/2014/main" id="{A824BD47-0012-E23C-CE3D-8BE52C168F76}"/>
              </a:ext>
            </a:extLst>
          </p:cNvPr>
          <p:cNvSpPr/>
          <p:nvPr/>
        </p:nvSpPr>
        <p:spPr>
          <a:xfrm>
            <a:off x="8828436" y="3990353"/>
            <a:ext cx="91440" cy="1358503"/>
          </a:xfrm>
          <a:prstGeom prst="roundRect">
            <a:avLst>
              <a:gd name="adj" fmla="val 77708"/>
            </a:avLst>
          </a:prstGeom>
          <a:solidFill>
            <a:srgbClr val="E5E5E0"/>
          </a:solidFill>
          <a:ln/>
        </p:spPr>
        <p:txBody>
          <a:bodyPr/>
          <a:lstStyle/>
          <a:p>
            <a:endParaRPr lang="en-US"/>
          </a:p>
        </p:txBody>
      </p:sp>
      <p:sp>
        <p:nvSpPr>
          <p:cNvPr id="12" name="Text 9">
            <a:extLst>
              <a:ext uri="{FF2B5EF4-FFF2-40B4-BE49-F238E27FC236}">
                <a16:creationId xmlns:a16="http://schemas.microsoft.com/office/drawing/2014/main" id="{0C925D87-207C-97F4-0903-0F18D94095E9}"/>
              </a:ext>
            </a:extLst>
          </p:cNvPr>
          <p:cNvSpPr/>
          <p:nvPr/>
        </p:nvSpPr>
        <p:spPr>
          <a:xfrm>
            <a:off x="9113163" y="3953728"/>
            <a:ext cx="2114669" cy="264319"/>
          </a:xfrm>
          <a:prstGeom prst="rect">
            <a:avLst/>
          </a:prstGeom>
          <a:noFill/>
          <a:ln/>
        </p:spPr>
        <p:txBody>
          <a:bodyPr wrap="none" lIns="0" tIns="0" rIns="0" bIns="0" rtlCol="0" anchor="t"/>
          <a:lstStyle/>
          <a:p>
            <a:pPr marL="0" indent="0" algn="l">
              <a:lnSpc>
                <a:spcPts val="2050"/>
              </a:lnSpc>
              <a:buNone/>
            </a:pPr>
            <a:r>
              <a:rPr lang="en-US" sz="2800" dirty="0">
                <a:latin typeface="Times New Roman" panose="02020603050405020304" pitchFamily="18" charset="0"/>
                <a:ea typeface="Gelasio" pitchFamily="34" charset="-122"/>
                <a:cs typeface="Times New Roman" panose="02020603050405020304" pitchFamily="18" charset="0"/>
              </a:rPr>
              <a:t>Chủ trọ</a:t>
            </a:r>
            <a:endParaRPr lang="en-US" sz="2800" dirty="0">
              <a:latin typeface="Times New Roman" panose="02020603050405020304" pitchFamily="18" charset="0"/>
              <a:cs typeface="Times New Roman" panose="02020603050405020304" pitchFamily="18" charset="0"/>
            </a:endParaRPr>
          </a:p>
        </p:txBody>
      </p:sp>
      <p:sp>
        <p:nvSpPr>
          <p:cNvPr id="13" name="Text 10">
            <a:extLst>
              <a:ext uri="{FF2B5EF4-FFF2-40B4-BE49-F238E27FC236}">
                <a16:creationId xmlns:a16="http://schemas.microsoft.com/office/drawing/2014/main" id="{37943A28-502E-EF3D-2CC0-6982E8EA75BD}"/>
              </a:ext>
            </a:extLst>
          </p:cNvPr>
          <p:cNvSpPr/>
          <p:nvPr/>
        </p:nvSpPr>
        <p:spPr>
          <a:xfrm>
            <a:off x="9113163" y="4387116"/>
            <a:ext cx="4520446"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Các chức năng chính: Đăng ký, Đăng tin, Quản lý phòng, Xử lý yêu cầu, Xuất hóa đơn.</a:t>
            </a:r>
            <a:endParaRPr lang="en-US" sz="20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1C100C67-1151-5E5D-C74D-05BE192C8EC9}"/>
              </a:ext>
            </a:extLst>
          </p:cNvPr>
          <p:cNvPicPr>
            <a:picLocks noChangeAspect="1"/>
          </p:cNvPicPr>
          <p:nvPr/>
        </p:nvPicPr>
        <p:blipFill>
          <a:blip r:embed="rId3"/>
          <a:stretch>
            <a:fillRect/>
          </a:stretch>
        </p:blipFill>
        <p:spPr>
          <a:xfrm>
            <a:off x="318499" y="1293627"/>
            <a:ext cx="7768290" cy="6935973"/>
          </a:xfrm>
          <a:prstGeom prst="rect">
            <a:avLst/>
          </a:prstGeom>
        </p:spPr>
      </p:pic>
      <p:sp>
        <p:nvSpPr>
          <p:cNvPr id="2" name="Rectangle 1">
            <a:extLst>
              <a:ext uri="{FF2B5EF4-FFF2-40B4-BE49-F238E27FC236}">
                <a16:creationId xmlns:a16="http://schemas.microsoft.com/office/drawing/2014/main" id="{B59AD88E-0D8E-0CEA-ED1B-1BC7FAAC375C}"/>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09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1A77B-4E80-BEDB-5C7A-57CA67FCAB0E}"/>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A43B021C-6266-92C4-BB49-DC4097B7323E}"/>
              </a:ext>
            </a:extLst>
          </p:cNvPr>
          <p:cNvSpPr/>
          <p:nvPr/>
        </p:nvSpPr>
        <p:spPr>
          <a:xfrm>
            <a:off x="986766" y="316425"/>
            <a:ext cx="7017782" cy="729496"/>
          </a:xfrm>
          <a:prstGeom prst="rect">
            <a:avLst/>
          </a:prstGeom>
          <a:noFill/>
          <a:ln/>
        </p:spPr>
        <p:txBody>
          <a:bodyPr wrap="none" lIns="0" tIns="0" rIns="0" bIns="0" rtlCol="0" anchor="t"/>
          <a:lstStyle/>
          <a:p>
            <a:pPr marL="0" indent="0" algn="l">
              <a:lnSpc>
                <a:spcPts val="5700"/>
              </a:lnSpc>
              <a:buNone/>
            </a:pPr>
            <a:r>
              <a:rPr lang="en-US" sz="4550" dirty="0">
                <a:latin typeface="Times New Roman" panose="02020603050405020304" pitchFamily="18" charset="0"/>
                <a:ea typeface="Gelasio" pitchFamily="34" charset="-122"/>
                <a:cs typeface="Times New Roman" panose="02020603050405020304" pitchFamily="18" charset="0"/>
              </a:rPr>
              <a:t>Biểu đồ Use Case tổng quát</a:t>
            </a:r>
            <a:endParaRPr lang="en-US" sz="4550" dirty="0">
              <a:latin typeface="Times New Roman" panose="02020603050405020304" pitchFamily="18" charset="0"/>
              <a:cs typeface="Times New Roman" panose="02020603050405020304" pitchFamily="18" charset="0"/>
            </a:endParaRPr>
          </a:p>
        </p:txBody>
      </p:sp>
      <p:sp>
        <p:nvSpPr>
          <p:cNvPr id="5" name="Text 2">
            <a:extLst>
              <a:ext uri="{FF2B5EF4-FFF2-40B4-BE49-F238E27FC236}">
                <a16:creationId xmlns:a16="http://schemas.microsoft.com/office/drawing/2014/main" id="{263CDC67-2488-4AD7-FDA5-7973095BDA63}"/>
              </a:ext>
            </a:extLst>
          </p:cNvPr>
          <p:cNvSpPr/>
          <p:nvPr/>
        </p:nvSpPr>
        <p:spPr>
          <a:xfrm>
            <a:off x="8875514" y="1061389"/>
            <a:ext cx="4972883"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Biểu đồ Use Case tổng quát xác định ba tác nhân chính của hệ thống, bao gồm:</a:t>
            </a:r>
            <a:endParaRPr lang="en-US" sz="2000" dirty="0">
              <a:latin typeface="Times New Roman" panose="02020603050405020304" pitchFamily="18" charset="0"/>
              <a:cs typeface="Times New Roman" panose="02020603050405020304" pitchFamily="18" charset="0"/>
            </a:endParaRPr>
          </a:p>
        </p:txBody>
      </p:sp>
      <p:sp>
        <p:nvSpPr>
          <p:cNvPr id="6" name="Shape 3">
            <a:extLst>
              <a:ext uri="{FF2B5EF4-FFF2-40B4-BE49-F238E27FC236}">
                <a16:creationId xmlns:a16="http://schemas.microsoft.com/office/drawing/2014/main" id="{49B8F3E1-E765-1B72-6D12-23582F8F39BF}"/>
              </a:ext>
            </a:extLst>
          </p:cNvPr>
          <p:cNvSpPr/>
          <p:nvPr/>
        </p:nvSpPr>
        <p:spPr>
          <a:xfrm>
            <a:off x="8875514" y="1695239"/>
            <a:ext cx="4972883" cy="1695233"/>
          </a:xfrm>
          <a:prstGeom prst="roundRect">
            <a:avLst>
              <a:gd name="adj" fmla="val 8077"/>
            </a:avLst>
          </a:prstGeom>
          <a:solidFill>
            <a:schemeClr val="accent3">
              <a:lumMod val="20000"/>
              <a:lumOff val="80000"/>
              <a:alpha val="95000"/>
            </a:schemeClr>
          </a:solidFill>
          <a:ln w="22860">
            <a:solidFill>
              <a:srgbClr val="CECEC9"/>
            </a:solidFill>
            <a:prstDash val="solid"/>
          </a:ln>
        </p:spPr>
        <p:txBody>
          <a:bodyPr/>
          <a:lstStyle/>
          <a:p>
            <a:endParaRPr lang="en-US"/>
          </a:p>
        </p:txBody>
      </p:sp>
      <p:sp>
        <p:nvSpPr>
          <p:cNvPr id="7" name="Shape 4">
            <a:extLst>
              <a:ext uri="{FF2B5EF4-FFF2-40B4-BE49-F238E27FC236}">
                <a16:creationId xmlns:a16="http://schemas.microsoft.com/office/drawing/2014/main" id="{091A6409-FCDE-FB8E-540D-25C2A727FE8D}"/>
              </a:ext>
            </a:extLst>
          </p:cNvPr>
          <p:cNvSpPr/>
          <p:nvPr/>
        </p:nvSpPr>
        <p:spPr>
          <a:xfrm>
            <a:off x="8852654" y="1838322"/>
            <a:ext cx="91440" cy="1358503"/>
          </a:xfrm>
          <a:prstGeom prst="roundRect">
            <a:avLst>
              <a:gd name="adj" fmla="val 77708"/>
            </a:avLst>
          </a:prstGeom>
          <a:solidFill>
            <a:srgbClr val="E5E5E0"/>
          </a:solidFill>
          <a:ln/>
        </p:spPr>
        <p:txBody>
          <a:bodyPr/>
          <a:lstStyle/>
          <a:p>
            <a:endParaRPr lang="en-US"/>
          </a:p>
        </p:txBody>
      </p:sp>
      <p:sp>
        <p:nvSpPr>
          <p:cNvPr id="8" name="Text 5">
            <a:extLst>
              <a:ext uri="{FF2B5EF4-FFF2-40B4-BE49-F238E27FC236}">
                <a16:creationId xmlns:a16="http://schemas.microsoft.com/office/drawing/2014/main" id="{8C0D29C4-C149-3E98-37C1-80DAA2EBE1B7}"/>
              </a:ext>
            </a:extLst>
          </p:cNvPr>
          <p:cNvSpPr/>
          <p:nvPr/>
        </p:nvSpPr>
        <p:spPr>
          <a:xfrm>
            <a:off x="9136023" y="1984837"/>
            <a:ext cx="2114669" cy="264319"/>
          </a:xfrm>
          <a:prstGeom prst="rect">
            <a:avLst/>
          </a:prstGeom>
          <a:noFill/>
          <a:ln/>
        </p:spPr>
        <p:txBody>
          <a:bodyPr wrap="none" lIns="0" tIns="0" rIns="0" bIns="0" rtlCol="0" anchor="t"/>
          <a:lstStyle/>
          <a:p>
            <a:pPr marL="0" indent="0" algn="l">
              <a:lnSpc>
                <a:spcPts val="2050"/>
              </a:lnSpc>
              <a:buNone/>
            </a:pPr>
            <a:r>
              <a:rPr lang="en-US" sz="2800" dirty="0">
                <a:latin typeface="Times New Roman" panose="02020603050405020304" pitchFamily="18" charset="0"/>
                <a:ea typeface="Gelasio" pitchFamily="34" charset="-122"/>
                <a:cs typeface="Times New Roman" panose="02020603050405020304" pitchFamily="18" charset="0"/>
              </a:rPr>
              <a:t>Sinh viên</a:t>
            </a:r>
            <a:endParaRPr lang="en-US" sz="2800" dirty="0">
              <a:latin typeface="Times New Roman" panose="02020603050405020304" pitchFamily="18" charset="0"/>
              <a:cs typeface="Times New Roman" panose="02020603050405020304" pitchFamily="18" charset="0"/>
            </a:endParaRPr>
          </a:p>
        </p:txBody>
      </p:sp>
      <p:sp>
        <p:nvSpPr>
          <p:cNvPr id="9" name="Text 6">
            <a:extLst>
              <a:ext uri="{FF2B5EF4-FFF2-40B4-BE49-F238E27FC236}">
                <a16:creationId xmlns:a16="http://schemas.microsoft.com/office/drawing/2014/main" id="{2C16FCA9-F2C6-0A61-F13B-C3A840F9DB28}"/>
              </a:ext>
            </a:extLst>
          </p:cNvPr>
          <p:cNvSpPr/>
          <p:nvPr/>
        </p:nvSpPr>
        <p:spPr>
          <a:xfrm>
            <a:off x="9136023" y="2418225"/>
            <a:ext cx="4520446"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Các chức năng chính: Đăng ký/Đăng nhập, Tìm trọ, Đặt cọc, Xem Hợp đồng, Gửi phản hồi.</a:t>
            </a:r>
            <a:endParaRPr lang="en-US" sz="2000" dirty="0">
              <a:latin typeface="Times New Roman" panose="02020603050405020304" pitchFamily="18" charset="0"/>
              <a:cs typeface="Times New Roman" panose="02020603050405020304" pitchFamily="18" charset="0"/>
            </a:endParaRPr>
          </a:p>
        </p:txBody>
      </p:sp>
      <p:sp>
        <p:nvSpPr>
          <p:cNvPr id="10" name="Shape 7">
            <a:extLst>
              <a:ext uri="{FF2B5EF4-FFF2-40B4-BE49-F238E27FC236}">
                <a16:creationId xmlns:a16="http://schemas.microsoft.com/office/drawing/2014/main" id="{A6E2B80D-7E29-BD7E-BF4C-D3538712008A}"/>
              </a:ext>
            </a:extLst>
          </p:cNvPr>
          <p:cNvSpPr/>
          <p:nvPr/>
        </p:nvSpPr>
        <p:spPr>
          <a:xfrm>
            <a:off x="8852654" y="3761799"/>
            <a:ext cx="4972883" cy="1695233"/>
          </a:xfrm>
          <a:prstGeom prst="roundRect">
            <a:avLst>
              <a:gd name="adj" fmla="val 8077"/>
            </a:avLst>
          </a:prstGeom>
          <a:solidFill>
            <a:schemeClr val="accent3">
              <a:lumMod val="20000"/>
              <a:lumOff val="80000"/>
              <a:alpha val="95000"/>
            </a:schemeClr>
          </a:solidFill>
          <a:ln w="22860">
            <a:solidFill>
              <a:srgbClr val="CECEC9"/>
            </a:solidFill>
            <a:prstDash val="solid"/>
          </a:ln>
        </p:spPr>
        <p:txBody>
          <a:bodyPr/>
          <a:lstStyle/>
          <a:p>
            <a:endParaRPr lang="en-US"/>
          </a:p>
        </p:txBody>
      </p:sp>
      <p:sp>
        <p:nvSpPr>
          <p:cNvPr id="11" name="Shape 8">
            <a:extLst>
              <a:ext uri="{FF2B5EF4-FFF2-40B4-BE49-F238E27FC236}">
                <a16:creationId xmlns:a16="http://schemas.microsoft.com/office/drawing/2014/main" id="{6CEBEA81-1D3F-36C8-685E-92BCD0328289}"/>
              </a:ext>
            </a:extLst>
          </p:cNvPr>
          <p:cNvSpPr/>
          <p:nvPr/>
        </p:nvSpPr>
        <p:spPr>
          <a:xfrm>
            <a:off x="8828436" y="3990353"/>
            <a:ext cx="91440" cy="1358503"/>
          </a:xfrm>
          <a:prstGeom prst="roundRect">
            <a:avLst>
              <a:gd name="adj" fmla="val 77708"/>
            </a:avLst>
          </a:prstGeom>
          <a:solidFill>
            <a:srgbClr val="E5E5E0"/>
          </a:solidFill>
          <a:ln/>
        </p:spPr>
        <p:txBody>
          <a:bodyPr/>
          <a:lstStyle/>
          <a:p>
            <a:endParaRPr lang="en-US"/>
          </a:p>
        </p:txBody>
      </p:sp>
      <p:sp>
        <p:nvSpPr>
          <p:cNvPr id="12" name="Text 9">
            <a:extLst>
              <a:ext uri="{FF2B5EF4-FFF2-40B4-BE49-F238E27FC236}">
                <a16:creationId xmlns:a16="http://schemas.microsoft.com/office/drawing/2014/main" id="{15D0FD7F-9DDB-3C9D-7EDA-28B80A8F9778}"/>
              </a:ext>
            </a:extLst>
          </p:cNvPr>
          <p:cNvSpPr/>
          <p:nvPr/>
        </p:nvSpPr>
        <p:spPr>
          <a:xfrm>
            <a:off x="9113163" y="3953728"/>
            <a:ext cx="2114669" cy="264319"/>
          </a:xfrm>
          <a:prstGeom prst="rect">
            <a:avLst/>
          </a:prstGeom>
          <a:noFill/>
          <a:ln/>
        </p:spPr>
        <p:txBody>
          <a:bodyPr wrap="none" lIns="0" tIns="0" rIns="0" bIns="0" rtlCol="0" anchor="t"/>
          <a:lstStyle/>
          <a:p>
            <a:pPr marL="0" indent="0" algn="l">
              <a:lnSpc>
                <a:spcPts val="2050"/>
              </a:lnSpc>
              <a:buNone/>
            </a:pPr>
            <a:r>
              <a:rPr lang="en-US" sz="2800" dirty="0">
                <a:latin typeface="Times New Roman" panose="02020603050405020304" pitchFamily="18" charset="0"/>
                <a:ea typeface="Gelasio" pitchFamily="34" charset="-122"/>
                <a:cs typeface="Times New Roman" panose="02020603050405020304" pitchFamily="18" charset="0"/>
              </a:rPr>
              <a:t>Chủ trọ</a:t>
            </a:r>
            <a:endParaRPr lang="en-US" sz="2800" dirty="0">
              <a:latin typeface="Times New Roman" panose="02020603050405020304" pitchFamily="18" charset="0"/>
              <a:cs typeface="Times New Roman" panose="02020603050405020304" pitchFamily="18" charset="0"/>
            </a:endParaRPr>
          </a:p>
        </p:txBody>
      </p:sp>
      <p:sp>
        <p:nvSpPr>
          <p:cNvPr id="13" name="Text 10">
            <a:extLst>
              <a:ext uri="{FF2B5EF4-FFF2-40B4-BE49-F238E27FC236}">
                <a16:creationId xmlns:a16="http://schemas.microsoft.com/office/drawing/2014/main" id="{F9ABEEEB-38BE-07F7-CE81-5A2D2156F2D0}"/>
              </a:ext>
            </a:extLst>
          </p:cNvPr>
          <p:cNvSpPr/>
          <p:nvPr/>
        </p:nvSpPr>
        <p:spPr>
          <a:xfrm>
            <a:off x="9113163" y="4387116"/>
            <a:ext cx="4520446" cy="541258"/>
          </a:xfrm>
          <a:prstGeom prst="rect">
            <a:avLst/>
          </a:prstGeom>
          <a:noFill/>
          <a:ln/>
        </p:spPr>
        <p:txBody>
          <a:bodyPr wrap="square" lIns="0" tIns="0" rIns="0" bIns="0" rtlCol="0" anchor="t"/>
          <a:lstStyle/>
          <a:p>
            <a:pPr marL="0" indent="0" algn="l">
              <a:lnSpc>
                <a:spcPts val="2100"/>
              </a:lnSpc>
              <a:buNone/>
            </a:pPr>
            <a:r>
              <a:rPr lang="en-US" sz="2000" dirty="0">
                <a:latin typeface="Times New Roman" panose="02020603050405020304" pitchFamily="18" charset="0"/>
                <a:ea typeface="Lato" pitchFamily="34" charset="-122"/>
                <a:cs typeface="Times New Roman" panose="02020603050405020304" pitchFamily="18" charset="0"/>
              </a:rPr>
              <a:t>Các chức năng chính: Đăng ký, Đăng tin, Quản lý phòng, Xử lý yêu cầu, Xuất hóa đơn.</a:t>
            </a:r>
            <a:endParaRPr lang="en-US" sz="200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6A0BEE55-BDB6-ADD2-D839-247ED643EE8C}"/>
              </a:ext>
            </a:extLst>
          </p:cNvPr>
          <p:cNvPicPr>
            <a:picLocks noChangeAspect="1"/>
          </p:cNvPicPr>
          <p:nvPr/>
        </p:nvPicPr>
        <p:blipFill>
          <a:blip r:embed="rId3"/>
          <a:stretch>
            <a:fillRect/>
          </a:stretch>
        </p:blipFill>
        <p:spPr>
          <a:xfrm>
            <a:off x="318499" y="1293627"/>
            <a:ext cx="7768290" cy="6935973"/>
          </a:xfrm>
          <a:prstGeom prst="rect">
            <a:avLst/>
          </a:prstGeom>
        </p:spPr>
      </p:pic>
      <p:sp>
        <p:nvSpPr>
          <p:cNvPr id="2" name="Rectangle 1">
            <a:extLst>
              <a:ext uri="{FF2B5EF4-FFF2-40B4-BE49-F238E27FC236}">
                <a16:creationId xmlns:a16="http://schemas.microsoft.com/office/drawing/2014/main" id="{AAD56EB2-03CF-20D7-5E93-C0ACB777015D}"/>
              </a:ext>
            </a:extLst>
          </p:cNvPr>
          <p:cNvSpPr/>
          <p:nvPr/>
        </p:nvSpPr>
        <p:spPr>
          <a:xfrm>
            <a:off x="12756994" y="7460166"/>
            <a:ext cx="1873405" cy="7136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01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withEffect">
                                  <p:stCondLst>
                                    <p:cond delay="0"/>
                                  </p:stCondLst>
                                  <p:childTnLst>
                                    <p:anim calcmode="lin" valueType="num">
                                      <p:cBhvr additive="base">
                                        <p:cTn id="6" dur="500"/>
                                        <p:tgtEl>
                                          <p:spTgt spid="20"/>
                                        </p:tgtEl>
                                        <p:attrNameLst>
                                          <p:attrName>ppt_x</p:attrName>
                                        </p:attrNameLst>
                                      </p:cBhvr>
                                      <p:tavLst>
                                        <p:tav tm="0">
                                          <p:val>
                                            <p:strVal val="ppt_x"/>
                                          </p:val>
                                        </p:tav>
                                        <p:tav tm="100000">
                                          <p:val>
                                            <p:strVal val="ppt_x"/>
                                          </p:val>
                                        </p:tav>
                                      </p:tavLst>
                                    </p:anim>
                                    <p:anim calcmode="lin" valueType="num">
                                      <p:cBhvr additive="base">
                                        <p:cTn id="7" dur="500"/>
                                        <p:tgtEl>
                                          <p:spTgt spid="20"/>
                                        </p:tgtEl>
                                        <p:attrNameLst>
                                          <p:attrName>ppt_y</p:attrName>
                                        </p:attrNameLst>
                                      </p:cBhvr>
                                      <p:tavLst>
                                        <p:tav tm="0">
                                          <p:val>
                                            <p:strVal val="ppt_y"/>
                                          </p:val>
                                        </p:tav>
                                        <p:tav tm="100000">
                                          <p:val>
                                            <p:strVal val="1+ppt_h/2"/>
                                          </p:val>
                                        </p:tav>
                                      </p:tavLst>
                                    </p:anim>
                                    <p:set>
                                      <p:cBhvr>
                                        <p:cTn id="8"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TotalTime>
  <Words>3669</Words>
  <Application>Microsoft Office PowerPoint</Application>
  <PresentationFormat>Custom</PresentationFormat>
  <Paragraphs>442</Paragraphs>
  <Slides>36</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Times New Roman</vt:lpstr>
      <vt:lpstr>Arial</vt:lpstr>
      <vt:lpstr>Gelasio</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Admin</dc:creator>
  <cp:lastModifiedBy>Đinh Đạt</cp:lastModifiedBy>
  <cp:revision>8</cp:revision>
  <dcterms:created xsi:type="dcterms:W3CDTF">2025-10-30T07:05:02Z</dcterms:created>
  <dcterms:modified xsi:type="dcterms:W3CDTF">2025-11-27T15:49:58Z</dcterms:modified>
</cp:coreProperties>
</file>